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6" r:id="rId3"/>
    <p:sldId id="359" r:id="rId4"/>
    <p:sldId id="360" r:id="rId5"/>
    <p:sldId id="307" r:id="rId6"/>
    <p:sldId id="323" r:id="rId7"/>
    <p:sldId id="358" r:id="rId8"/>
    <p:sldId id="299" r:id="rId9"/>
    <p:sldId id="309" r:id="rId10"/>
    <p:sldId id="344" r:id="rId11"/>
    <p:sldId id="345" r:id="rId12"/>
    <p:sldId id="361" r:id="rId13"/>
    <p:sldId id="318" r:id="rId14"/>
    <p:sldId id="347" r:id="rId15"/>
    <p:sldId id="348" r:id="rId16"/>
    <p:sldId id="353" r:id="rId17"/>
    <p:sldId id="349" r:id="rId18"/>
    <p:sldId id="350" r:id="rId19"/>
    <p:sldId id="302" r:id="rId20"/>
    <p:sldId id="362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6"/>
    <a:srgbClr val="715A35"/>
    <a:srgbClr val="0091FE"/>
    <a:srgbClr val="85CBFF"/>
    <a:srgbClr val="CDEAFF"/>
    <a:srgbClr val="005DA2"/>
    <a:srgbClr val="00487E"/>
    <a:srgbClr val="2D1DA3"/>
    <a:srgbClr val="E5E4BA"/>
    <a:srgbClr val="3DF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0035" autoAdjust="0"/>
  </p:normalViewPr>
  <p:slideViewPr>
    <p:cSldViewPr>
      <p:cViewPr>
        <p:scale>
          <a:sx n="100" d="100"/>
          <a:sy n="100" d="100"/>
        </p:scale>
        <p:origin x="-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1rsrchpfs01\RsrchShare\data\Economists\Wheelock\Presentations\Other%20Talks%202011\Data\M2%20&amp;%20CPI,%201929-1933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1rsrchpfs01\RsrchShare\data\Economists\Wheelock\Presentations\Other%20Talks%202011\Data\Federal%20Reserve%20Credit,%201929-34.xlsx" TargetMode="External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1rsrchpfs01\RsrchShare\data\Economists\Wheelock\Presentations\Other%20Talks%202011\Data\Nominal%20and%20Real%20Interest%20Rates,%201929-33.xlsx" TargetMode="External"/><Relationship Id="rId2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\\h1rsrchpfs01.rb.win.frb.org\rsrchshare\data\Economists\Wheelock\Presentations\Other%20Talks%202013\Data\Business%20Investment%20and%20Real%20Interest%20Rate.xlsx" TargetMode="External"/><Relationship Id="rId3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\\h1rsrchpfs01\RsrchShare\data\Economists\Wheelock\Presentations\Other%20Talks%202013\Data\M2%20&amp;%20Nominal%20GNP,%201929-1941.xlsx" TargetMode="External"/><Relationship Id="rId3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h1rsrchpfs01\RsrchShare\data\Economists\Wheelock\Presentations\Other%20Talks%202013\Data\M2.xls" TargetMode="External"/><Relationship Id="rId2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h1rsrchpfs01\RsrchShare\data\Economists\Wheelock\Presentations\Other%20Talks%202013\Data\Real%20Interest%20Rate.xlsx" TargetMode="External"/><Relationship Id="rId2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h1rsrchpfs01\RsrchShare\data\Economists\Wheelock\Presentations\Other%20Talks%202013\Data\Phillips%20Curve.xlsx" TargetMode="External"/><Relationship Id="rId2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h1rsrchpfs01\RsrchShare\data\Economists\Wheelock\Presentations\Other%20Talks%202013\Data\Phillips%20Curve.xlsx" TargetMode="External"/><Relationship Id="rId2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30451723850644"/>
          <c:y val="0.085851461363941"/>
          <c:w val="0.851929281810228"/>
          <c:h val="0.818072645580319"/>
        </c:manualLayout>
      </c:layout>
      <c:lineChart>
        <c:grouping val="standard"/>
        <c:varyColors val="0"/>
        <c:ser>
          <c:idx val="0"/>
          <c:order val="0"/>
          <c:tx>
            <c:v>M2 (Left Axis)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Data!$B$8:$B$67</c:f>
              <c:numCache>
                <c:formatCode>yyyymm</c:formatCode>
                <c:ptCount val="60"/>
                <c:pt idx="0">
                  <c:v>10594.0</c:v>
                </c:pt>
                <c:pt idx="1">
                  <c:v>10625.0</c:v>
                </c:pt>
                <c:pt idx="2">
                  <c:v>10653.0</c:v>
                </c:pt>
                <c:pt idx="3">
                  <c:v>10684.0</c:v>
                </c:pt>
                <c:pt idx="4">
                  <c:v>10714.0</c:v>
                </c:pt>
                <c:pt idx="5">
                  <c:v>10745.0</c:v>
                </c:pt>
                <c:pt idx="6">
                  <c:v>10775.0</c:v>
                </c:pt>
                <c:pt idx="7">
                  <c:v>10806.0</c:v>
                </c:pt>
                <c:pt idx="8">
                  <c:v>10837.0</c:v>
                </c:pt>
                <c:pt idx="9">
                  <c:v>10867.0</c:v>
                </c:pt>
                <c:pt idx="10">
                  <c:v>10898.0</c:v>
                </c:pt>
                <c:pt idx="11">
                  <c:v>10928.0</c:v>
                </c:pt>
                <c:pt idx="12">
                  <c:v>10959.0</c:v>
                </c:pt>
                <c:pt idx="13">
                  <c:v>10990.0</c:v>
                </c:pt>
                <c:pt idx="14">
                  <c:v>11018.0</c:v>
                </c:pt>
                <c:pt idx="15">
                  <c:v>11049.0</c:v>
                </c:pt>
                <c:pt idx="16">
                  <c:v>11079.0</c:v>
                </c:pt>
                <c:pt idx="17">
                  <c:v>11110.0</c:v>
                </c:pt>
                <c:pt idx="18">
                  <c:v>11140.0</c:v>
                </c:pt>
                <c:pt idx="19">
                  <c:v>11171.0</c:v>
                </c:pt>
                <c:pt idx="20">
                  <c:v>11202.0</c:v>
                </c:pt>
                <c:pt idx="21">
                  <c:v>11232.0</c:v>
                </c:pt>
                <c:pt idx="22">
                  <c:v>11263.0</c:v>
                </c:pt>
                <c:pt idx="23">
                  <c:v>11293.0</c:v>
                </c:pt>
                <c:pt idx="24">
                  <c:v>11324.0</c:v>
                </c:pt>
                <c:pt idx="25">
                  <c:v>11355.0</c:v>
                </c:pt>
                <c:pt idx="26">
                  <c:v>11383.0</c:v>
                </c:pt>
                <c:pt idx="27">
                  <c:v>11414.0</c:v>
                </c:pt>
                <c:pt idx="28">
                  <c:v>11444.0</c:v>
                </c:pt>
                <c:pt idx="29">
                  <c:v>11475.0</c:v>
                </c:pt>
                <c:pt idx="30">
                  <c:v>11505.0</c:v>
                </c:pt>
                <c:pt idx="31">
                  <c:v>11536.0</c:v>
                </c:pt>
                <c:pt idx="32">
                  <c:v>11567.0</c:v>
                </c:pt>
                <c:pt idx="33">
                  <c:v>11597.0</c:v>
                </c:pt>
                <c:pt idx="34">
                  <c:v>11628.0</c:v>
                </c:pt>
                <c:pt idx="35">
                  <c:v>11658.0</c:v>
                </c:pt>
                <c:pt idx="36">
                  <c:v>11689.0</c:v>
                </c:pt>
                <c:pt idx="37">
                  <c:v>11720.0</c:v>
                </c:pt>
                <c:pt idx="38">
                  <c:v>11749.0</c:v>
                </c:pt>
                <c:pt idx="39">
                  <c:v>11780.0</c:v>
                </c:pt>
                <c:pt idx="40">
                  <c:v>11810.0</c:v>
                </c:pt>
                <c:pt idx="41">
                  <c:v>11841.0</c:v>
                </c:pt>
                <c:pt idx="42">
                  <c:v>11871.0</c:v>
                </c:pt>
                <c:pt idx="43">
                  <c:v>11902.0</c:v>
                </c:pt>
                <c:pt idx="44">
                  <c:v>11933.0</c:v>
                </c:pt>
                <c:pt idx="45">
                  <c:v>11963.0</c:v>
                </c:pt>
                <c:pt idx="46">
                  <c:v>11994.0</c:v>
                </c:pt>
                <c:pt idx="47">
                  <c:v>12024.0</c:v>
                </c:pt>
                <c:pt idx="48">
                  <c:v>12055.0</c:v>
                </c:pt>
                <c:pt idx="49">
                  <c:v>12086.0</c:v>
                </c:pt>
                <c:pt idx="50">
                  <c:v>12114.0</c:v>
                </c:pt>
                <c:pt idx="51">
                  <c:v>12145.0</c:v>
                </c:pt>
                <c:pt idx="52">
                  <c:v>12175.0</c:v>
                </c:pt>
                <c:pt idx="53">
                  <c:v>12206.0</c:v>
                </c:pt>
                <c:pt idx="54">
                  <c:v>12236.0</c:v>
                </c:pt>
                <c:pt idx="55">
                  <c:v>12267.0</c:v>
                </c:pt>
                <c:pt idx="56">
                  <c:v>12298.0</c:v>
                </c:pt>
                <c:pt idx="57">
                  <c:v>12328.0</c:v>
                </c:pt>
                <c:pt idx="58">
                  <c:v>12359.0</c:v>
                </c:pt>
                <c:pt idx="59">
                  <c:v>12389.0</c:v>
                </c:pt>
              </c:numCache>
            </c:numRef>
          </c:cat>
          <c:val>
            <c:numRef>
              <c:f>Data!$C$8:$C$67</c:f>
              <c:numCache>
                <c:formatCode>0.00</c:formatCode>
                <c:ptCount val="60"/>
                <c:pt idx="0">
                  <c:v>46.19</c:v>
                </c:pt>
                <c:pt idx="1">
                  <c:v>46.29</c:v>
                </c:pt>
                <c:pt idx="2">
                  <c:v>46.21</c:v>
                </c:pt>
                <c:pt idx="3">
                  <c:v>46.11</c:v>
                </c:pt>
                <c:pt idx="4">
                  <c:v>45.81</c:v>
                </c:pt>
                <c:pt idx="5">
                  <c:v>45.92</c:v>
                </c:pt>
                <c:pt idx="6">
                  <c:v>46.4</c:v>
                </c:pt>
                <c:pt idx="7">
                  <c:v>46.28</c:v>
                </c:pt>
                <c:pt idx="8">
                  <c:v>46.33</c:v>
                </c:pt>
                <c:pt idx="9">
                  <c:v>48.16</c:v>
                </c:pt>
                <c:pt idx="10">
                  <c:v>45.04</c:v>
                </c:pt>
                <c:pt idx="11">
                  <c:v>45.87</c:v>
                </c:pt>
                <c:pt idx="12">
                  <c:v>45.3</c:v>
                </c:pt>
                <c:pt idx="13">
                  <c:v>45.46</c:v>
                </c:pt>
                <c:pt idx="14">
                  <c:v>46.15</c:v>
                </c:pt>
                <c:pt idx="15">
                  <c:v>45.64</c:v>
                </c:pt>
                <c:pt idx="16">
                  <c:v>45.17</c:v>
                </c:pt>
                <c:pt idx="17">
                  <c:v>45.3</c:v>
                </c:pt>
                <c:pt idx="18">
                  <c:v>45.34</c:v>
                </c:pt>
                <c:pt idx="19">
                  <c:v>45.09</c:v>
                </c:pt>
                <c:pt idx="20">
                  <c:v>45.08</c:v>
                </c:pt>
                <c:pt idx="21">
                  <c:v>45.05</c:v>
                </c:pt>
                <c:pt idx="22">
                  <c:v>44.74</c:v>
                </c:pt>
                <c:pt idx="23">
                  <c:v>44.05</c:v>
                </c:pt>
                <c:pt idx="24">
                  <c:v>43.65</c:v>
                </c:pt>
                <c:pt idx="25">
                  <c:v>43.94</c:v>
                </c:pt>
                <c:pt idx="26">
                  <c:v>43.88</c:v>
                </c:pt>
                <c:pt idx="27">
                  <c:v>43.46</c:v>
                </c:pt>
                <c:pt idx="28">
                  <c:v>42.92</c:v>
                </c:pt>
                <c:pt idx="29">
                  <c:v>42.6</c:v>
                </c:pt>
                <c:pt idx="30">
                  <c:v>42.31</c:v>
                </c:pt>
                <c:pt idx="31">
                  <c:v>41.57</c:v>
                </c:pt>
                <c:pt idx="32">
                  <c:v>40.93</c:v>
                </c:pt>
                <c:pt idx="33">
                  <c:v>39.36</c:v>
                </c:pt>
                <c:pt idx="34">
                  <c:v>38.45</c:v>
                </c:pt>
                <c:pt idx="35">
                  <c:v>37.34</c:v>
                </c:pt>
                <c:pt idx="36">
                  <c:v>36.57</c:v>
                </c:pt>
                <c:pt idx="37">
                  <c:v>36.11</c:v>
                </c:pt>
                <c:pt idx="38">
                  <c:v>35.76</c:v>
                </c:pt>
                <c:pt idx="39">
                  <c:v>35.42</c:v>
                </c:pt>
                <c:pt idx="40">
                  <c:v>34.89</c:v>
                </c:pt>
                <c:pt idx="41">
                  <c:v>34.48</c:v>
                </c:pt>
                <c:pt idx="42">
                  <c:v>34.13</c:v>
                </c:pt>
                <c:pt idx="43">
                  <c:v>34.04</c:v>
                </c:pt>
                <c:pt idx="44">
                  <c:v>33.96</c:v>
                </c:pt>
                <c:pt idx="45">
                  <c:v>34.1</c:v>
                </c:pt>
                <c:pt idx="46">
                  <c:v>34.31</c:v>
                </c:pt>
                <c:pt idx="47">
                  <c:v>34.03</c:v>
                </c:pt>
                <c:pt idx="48">
                  <c:v>34.15</c:v>
                </c:pt>
                <c:pt idx="49">
                  <c:v>32.61</c:v>
                </c:pt>
                <c:pt idx="50">
                  <c:v>29.97</c:v>
                </c:pt>
                <c:pt idx="51">
                  <c:v>29.75</c:v>
                </c:pt>
                <c:pt idx="52">
                  <c:v>30.1</c:v>
                </c:pt>
                <c:pt idx="53">
                  <c:v>30.09</c:v>
                </c:pt>
                <c:pt idx="54">
                  <c:v>30.16</c:v>
                </c:pt>
                <c:pt idx="55">
                  <c:v>30.19</c:v>
                </c:pt>
                <c:pt idx="56">
                  <c:v>30.26</c:v>
                </c:pt>
                <c:pt idx="57">
                  <c:v>30.39</c:v>
                </c:pt>
                <c:pt idx="58">
                  <c:v>30.56</c:v>
                </c:pt>
                <c:pt idx="59">
                  <c:v>30.81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7934248"/>
        <c:axId val="2078242232"/>
      </c:lineChart>
      <c:lineChart>
        <c:grouping val="standard"/>
        <c:varyColors val="0"/>
        <c:ser>
          <c:idx val="1"/>
          <c:order val="1"/>
          <c:tx>
            <c:v>CPI (Right Axis)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Data!$B$8:$B$67</c:f>
              <c:numCache>
                <c:formatCode>yyyymm</c:formatCode>
                <c:ptCount val="60"/>
                <c:pt idx="0">
                  <c:v>10594.0</c:v>
                </c:pt>
                <c:pt idx="1">
                  <c:v>10625.0</c:v>
                </c:pt>
                <c:pt idx="2">
                  <c:v>10653.0</c:v>
                </c:pt>
                <c:pt idx="3">
                  <c:v>10684.0</c:v>
                </c:pt>
                <c:pt idx="4">
                  <c:v>10714.0</c:v>
                </c:pt>
                <c:pt idx="5">
                  <c:v>10745.0</c:v>
                </c:pt>
                <c:pt idx="6">
                  <c:v>10775.0</c:v>
                </c:pt>
                <c:pt idx="7">
                  <c:v>10806.0</c:v>
                </c:pt>
                <c:pt idx="8">
                  <c:v>10837.0</c:v>
                </c:pt>
                <c:pt idx="9">
                  <c:v>10867.0</c:v>
                </c:pt>
                <c:pt idx="10">
                  <c:v>10898.0</c:v>
                </c:pt>
                <c:pt idx="11">
                  <c:v>10928.0</c:v>
                </c:pt>
                <c:pt idx="12">
                  <c:v>10959.0</c:v>
                </c:pt>
                <c:pt idx="13">
                  <c:v>10990.0</c:v>
                </c:pt>
                <c:pt idx="14">
                  <c:v>11018.0</c:v>
                </c:pt>
                <c:pt idx="15">
                  <c:v>11049.0</c:v>
                </c:pt>
                <c:pt idx="16">
                  <c:v>11079.0</c:v>
                </c:pt>
                <c:pt idx="17">
                  <c:v>11110.0</c:v>
                </c:pt>
                <c:pt idx="18">
                  <c:v>11140.0</c:v>
                </c:pt>
                <c:pt idx="19">
                  <c:v>11171.0</c:v>
                </c:pt>
                <c:pt idx="20">
                  <c:v>11202.0</c:v>
                </c:pt>
                <c:pt idx="21">
                  <c:v>11232.0</c:v>
                </c:pt>
                <c:pt idx="22">
                  <c:v>11263.0</c:v>
                </c:pt>
                <c:pt idx="23">
                  <c:v>11293.0</c:v>
                </c:pt>
                <c:pt idx="24">
                  <c:v>11324.0</c:v>
                </c:pt>
                <c:pt idx="25">
                  <c:v>11355.0</c:v>
                </c:pt>
                <c:pt idx="26">
                  <c:v>11383.0</c:v>
                </c:pt>
                <c:pt idx="27">
                  <c:v>11414.0</c:v>
                </c:pt>
                <c:pt idx="28">
                  <c:v>11444.0</c:v>
                </c:pt>
                <c:pt idx="29">
                  <c:v>11475.0</c:v>
                </c:pt>
                <c:pt idx="30">
                  <c:v>11505.0</c:v>
                </c:pt>
                <c:pt idx="31">
                  <c:v>11536.0</c:v>
                </c:pt>
                <c:pt idx="32">
                  <c:v>11567.0</c:v>
                </c:pt>
                <c:pt idx="33">
                  <c:v>11597.0</c:v>
                </c:pt>
                <c:pt idx="34">
                  <c:v>11628.0</c:v>
                </c:pt>
                <c:pt idx="35">
                  <c:v>11658.0</c:v>
                </c:pt>
                <c:pt idx="36">
                  <c:v>11689.0</c:v>
                </c:pt>
                <c:pt idx="37">
                  <c:v>11720.0</c:v>
                </c:pt>
                <c:pt idx="38">
                  <c:v>11749.0</c:v>
                </c:pt>
                <c:pt idx="39">
                  <c:v>11780.0</c:v>
                </c:pt>
                <c:pt idx="40">
                  <c:v>11810.0</c:v>
                </c:pt>
                <c:pt idx="41">
                  <c:v>11841.0</c:v>
                </c:pt>
                <c:pt idx="42">
                  <c:v>11871.0</c:v>
                </c:pt>
                <c:pt idx="43">
                  <c:v>11902.0</c:v>
                </c:pt>
                <c:pt idx="44">
                  <c:v>11933.0</c:v>
                </c:pt>
                <c:pt idx="45">
                  <c:v>11963.0</c:v>
                </c:pt>
                <c:pt idx="46">
                  <c:v>11994.0</c:v>
                </c:pt>
                <c:pt idx="47">
                  <c:v>12024.0</c:v>
                </c:pt>
                <c:pt idx="48">
                  <c:v>12055.0</c:v>
                </c:pt>
                <c:pt idx="49">
                  <c:v>12086.0</c:v>
                </c:pt>
                <c:pt idx="50">
                  <c:v>12114.0</c:v>
                </c:pt>
                <c:pt idx="51">
                  <c:v>12145.0</c:v>
                </c:pt>
                <c:pt idx="52">
                  <c:v>12175.0</c:v>
                </c:pt>
                <c:pt idx="53">
                  <c:v>12206.0</c:v>
                </c:pt>
                <c:pt idx="54">
                  <c:v>12236.0</c:v>
                </c:pt>
                <c:pt idx="55">
                  <c:v>12267.0</c:v>
                </c:pt>
                <c:pt idx="56">
                  <c:v>12298.0</c:v>
                </c:pt>
                <c:pt idx="57">
                  <c:v>12328.0</c:v>
                </c:pt>
                <c:pt idx="58">
                  <c:v>12359.0</c:v>
                </c:pt>
                <c:pt idx="59">
                  <c:v>12389.0</c:v>
                </c:pt>
              </c:numCache>
            </c:numRef>
          </c:cat>
          <c:val>
            <c:numRef>
              <c:f>Data!$D$8:$D$67</c:f>
              <c:numCache>
                <c:formatCode>0.000</c:formatCode>
                <c:ptCount val="60"/>
                <c:pt idx="0">
                  <c:v>17.1</c:v>
                </c:pt>
                <c:pt idx="1">
                  <c:v>17.1</c:v>
                </c:pt>
                <c:pt idx="2">
                  <c:v>17.0</c:v>
                </c:pt>
                <c:pt idx="3">
                  <c:v>16.9</c:v>
                </c:pt>
                <c:pt idx="4">
                  <c:v>17.0</c:v>
                </c:pt>
                <c:pt idx="5">
                  <c:v>17.1</c:v>
                </c:pt>
                <c:pt idx="6">
                  <c:v>17.3</c:v>
                </c:pt>
                <c:pt idx="7">
                  <c:v>17.3</c:v>
                </c:pt>
                <c:pt idx="8">
                  <c:v>17.3</c:v>
                </c:pt>
                <c:pt idx="9">
                  <c:v>17.3</c:v>
                </c:pt>
                <c:pt idx="10">
                  <c:v>17.3</c:v>
                </c:pt>
                <c:pt idx="11">
                  <c:v>17.2</c:v>
                </c:pt>
                <c:pt idx="12">
                  <c:v>17.1</c:v>
                </c:pt>
                <c:pt idx="13">
                  <c:v>17.0</c:v>
                </c:pt>
                <c:pt idx="14">
                  <c:v>16.9</c:v>
                </c:pt>
                <c:pt idx="15">
                  <c:v>17.0</c:v>
                </c:pt>
                <c:pt idx="16">
                  <c:v>16.9</c:v>
                </c:pt>
                <c:pt idx="17">
                  <c:v>16.8</c:v>
                </c:pt>
                <c:pt idx="18">
                  <c:v>16.6</c:v>
                </c:pt>
                <c:pt idx="19">
                  <c:v>16.5</c:v>
                </c:pt>
                <c:pt idx="20">
                  <c:v>16.6</c:v>
                </c:pt>
                <c:pt idx="21">
                  <c:v>16.5</c:v>
                </c:pt>
                <c:pt idx="22">
                  <c:v>16.4</c:v>
                </c:pt>
                <c:pt idx="23">
                  <c:v>16.1</c:v>
                </c:pt>
                <c:pt idx="24">
                  <c:v>15.9</c:v>
                </c:pt>
                <c:pt idx="25">
                  <c:v>15.7</c:v>
                </c:pt>
                <c:pt idx="26">
                  <c:v>15.6</c:v>
                </c:pt>
                <c:pt idx="27">
                  <c:v>15.5</c:v>
                </c:pt>
                <c:pt idx="28">
                  <c:v>15.3</c:v>
                </c:pt>
                <c:pt idx="29">
                  <c:v>15.1</c:v>
                </c:pt>
                <c:pt idx="30">
                  <c:v>15.1</c:v>
                </c:pt>
                <c:pt idx="31">
                  <c:v>15.1</c:v>
                </c:pt>
                <c:pt idx="32">
                  <c:v>15.0</c:v>
                </c:pt>
                <c:pt idx="33">
                  <c:v>14.9</c:v>
                </c:pt>
                <c:pt idx="34">
                  <c:v>14.7</c:v>
                </c:pt>
                <c:pt idx="35">
                  <c:v>14.6</c:v>
                </c:pt>
                <c:pt idx="36">
                  <c:v>14.3</c:v>
                </c:pt>
                <c:pt idx="37">
                  <c:v>14.1</c:v>
                </c:pt>
                <c:pt idx="38">
                  <c:v>14.0</c:v>
                </c:pt>
                <c:pt idx="39">
                  <c:v>13.9</c:v>
                </c:pt>
                <c:pt idx="40">
                  <c:v>13.7</c:v>
                </c:pt>
                <c:pt idx="41">
                  <c:v>13.6</c:v>
                </c:pt>
                <c:pt idx="42">
                  <c:v>13.6</c:v>
                </c:pt>
                <c:pt idx="43">
                  <c:v>13.5</c:v>
                </c:pt>
                <c:pt idx="44">
                  <c:v>13.4</c:v>
                </c:pt>
                <c:pt idx="45">
                  <c:v>13.3</c:v>
                </c:pt>
                <c:pt idx="46">
                  <c:v>13.2</c:v>
                </c:pt>
                <c:pt idx="47">
                  <c:v>13.1</c:v>
                </c:pt>
                <c:pt idx="48">
                  <c:v>12.9</c:v>
                </c:pt>
                <c:pt idx="49">
                  <c:v>12.7</c:v>
                </c:pt>
                <c:pt idx="50">
                  <c:v>12.6</c:v>
                </c:pt>
                <c:pt idx="51">
                  <c:v>12.6</c:v>
                </c:pt>
                <c:pt idx="52">
                  <c:v>12.6</c:v>
                </c:pt>
                <c:pt idx="53">
                  <c:v>12.7</c:v>
                </c:pt>
                <c:pt idx="54">
                  <c:v>13.1</c:v>
                </c:pt>
                <c:pt idx="55">
                  <c:v>13.2</c:v>
                </c:pt>
                <c:pt idx="56">
                  <c:v>13.2</c:v>
                </c:pt>
                <c:pt idx="57">
                  <c:v>13.2</c:v>
                </c:pt>
                <c:pt idx="58">
                  <c:v>13.2</c:v>
                </c:pt>
                <c:pt idx="59">
                  <c:v>13.2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8158360"/>
        <c:axId val="2078141096"/>
      </c:lineChart>
      <c:dateAx>
        <c:axId val="2077934248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78242232"/>
        <c:crosses val="autoZero"/>
        <c:auto val="1"/>
        <c:lblOffset val="100"/>
        <c:baseTimeUnit val="months"/>
        <c:majorUnit val="12.0"/>
        <c:majorTimeUnit val="months"/>
      </c:dateAx>
      <c:valAx>
        <c:axId val="2078242232"/>
        <c:scaling>
          <c:orientation val="minMax"/>
          <c:max val="50.0"/>
          <c:min val="25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77934248"/>
        <c:crosses val="autoZero"/>
        <c:crossBetween val="between"/>
        <c:majorUnit val="5.0"/>
      </c:valAx>
      <c:valAx>
        <c:axId val="2078141096"/>
        <c:scaling>
          <c:orientation val="minMax"/>
          <c:max val="20.0"/>
          <c:min val="10.0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78158360"/>
        <c:crosses val="max"/>
        <c:crossBetween val="between"/>
        <c:majorUnit val="2.0"/>
      </c:valAx>
      <c:dateAx>
        <c:axId val="2078158360"/>
        <c:scaling>
          <c:orientation val="minMax"/>
        </c:scaling>
        <c:delete val="1"/>
        <c:axPos val="b"/>
        <c:numFmt formatCode="yyyymm" sourceLinked="1"/>
        <c:majorTickMark val="out"/>
        <c:minorTickMark val="none"/>
        <c:tickLblPos val="none"/>
        <c:crossAx val="2078141096"/>
        <c:crosses val="autoZero"/>
        <c:auto val="1"/>
        <c:lblOffset val="100"/>
        <c:baseTimeUnit val="months"/>
      </c:dateAx>
    </c:plotArea>
    <c:legend>
      <c:legendPos val="r"/>
      <c:layout>
        <c:manualLayout>
          <c:xMode val="edge"/>
          <c:yMode val="edge"/>
          <c:x val="0.0693421657443014"/>
          <c:y val="0.746270519151208"/>
          <c:w val="0.193086906211032"/>
          <c:h val="0.15322434271987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93499926771651"/>
          <c:y val="0.0965727213522578"/>
          <c:w val="0.917030494220492"/>
          <c:h val="0.810985500180737"/>
        </c:manualLayout>
      </c:layout>
      <c:areaChart>
        <c:grouping val="stacked"/>
        <c:varyColors val="0"/>
        <c:ser>
          <c:idx val="0"/>
          <c:order val="0"/>
          <c:tx>
            <c:v>Federal Reserve Loans</c:v>
          </c:tx>
          <c:spPr>
            <a:solidFill>
              <a:srgbClr val="0070C0"/>
            </a:solidFill>
            <a:ln w="25400">
              <a:noFill/>
            </a:ln>
          </c:spPr>
          <c:cat>
            <c:numRef>
              <c:f>Data!$A$124:$A$195</c:f>
              <c:numCache>
                <c:formatCode>mmm\-yy</c:formatCode>
                <c:ptCount val="72"/>
                <c:pt idx="0">
                  <c:v>10594.0</c:v>
                </c:pt>
                <c:pt idx="1">
                  <c:v>10625.0</c:v>
                </c:pt>
                <c:pt idx="2">
                  <c:v>10653.0</c:v>
                </c:pt>
                <c:pt idx="3">
                  <c:v>10684.0</c:v>
                </c:pt>
                <c:pt idx="4">
                  <c:v>10714.0</c:v>
                </c:pt>
                <c:pt idx="5">
                  <c:v>10745.0</c:v>
                </c:pt>
                <c:pt idx="6">
                  <c:v>10775.0</c:v>
                </c:pt>
                <c:pt idx="7">
                  <c:v>10806.0</c:v>
                </c:pt>
                <c:pt idx="8">
                  <c:v>10837.0</c:v>
                </c:pt>
                <c:pt idx="9">
                  <c:v>10867.0</c:v>
                </c:pt>
                <c:pt idx="10">
                  <c:v>10898.0</c:v>
                </c:pt>
                <c:pt idx="11">
                  <c:v>10928.0</c:v>
                </c:pt>
                <c:pt idx="12">
                  <c:v>10959.0</c:v>
                </c:pt>
                <c:pt idx="13">
                  <c:v>10990.0</c:v>
                </c:pt>
                <c:pt idx="14">
                  <c:v>11018.0</c:v>
                </c:pt>
                <c:pt idx="15">
                  <c:v>11049.0</c:v>
                </c:pt>
                <c:pt idx="16">
                  <c:v>11079.0</c:v>
                </c:pt>
                <c:pt idx="17">
                  <c:v>11110.0</c:v>
                </c:pt>
                <c:pt idx="18">
                  <c:v>11140.0</c:v>
                </c:pt>
                <c:pt idx="19">
                  <c:v>11171.0</c:v>
                </c:pt>
                <c:pt idx="20">
                  <c:v>11202.0</c:v>
                </c:pt>
                <c:pt idx="21">
                  <c:v>11232.0</c:v>
                </c:pt>
                <c:pt idx="22">
                  <c:v>11263.0</c:v>
                </c:pt>
                <c:pt idx="23">
                  <c:v>11293.0</c:v>
                </c:pt>
                <c:pt idx="24">
                  <c:v>11324.0</c:v>
                </c:pt>
                <c:pt idx="25">
                  <c:v>11355.0</c:v>
                </c:pt>
                <c:pt idx="26">
                  <c:v>11383.0</c:v>
                </c:pt>
                <c:pt idx="27">
                  <c:v>11414.0</c:v>
                </c:pt>
                <c:pt idx="28">
                  <c:v>11444.0</c:v>
                </c:pt>
                <c:pt idx="29">
                  <c:v>11475.0</c:v>
                </c:pt>
                <c:pt idx="30">
                  <c:v>11505.0</c:v>
                </c:pt>
                <c:pt idx="31">
                  <c:v>11536.0</c:v>
                </c:pt>
                <c:pt idx="32">
                  <c:v>11567.0</c:v>
                </c:pt>
                <c:pt idx="33">
                  <c:v>11597.0</c:v>
                </c:pt>
                <c:pt idx="34">
                  <c:v>11628.0</c:v>
                </c:pt>
                <c:pt idx="35">
                  <c:v>11658.0</c:v>
                </c:pt>
                <c:pt idx="36">
                  <c:v>11689.0</c:v>
                </c:pt>
                <c:pt idx="37">
                  <c:v>11720.0</c:v>
                </c:pt>
                <c:pt idx="38">
                  <c:v>11749.0</c:v>
                </c:pt>
                <c:pt idx="39">
                  <c:v>11780.0</c:v>
                </c:pt>
                <c:pt idx="40">
                  <c:v>11810.0</c:v>
                </c:pt>
                <c:pt idx="41">
                  <c:v>11841.0</c:v>
                </c:pt>
                <c:pt idx="42">
                  <c:v>11871.0</c:v>
                </c:pt>
                <c:pt idx="43">
                  <c:v>11902.0</c:v>
                </c:pt>
                <c:pt idx="44">
                  <c:v>11933.0</c:v>
                </c:pt>
                <c:pt idx="45">
                  <c:v>11963.0</c:v>
                </c:pt>
                <c:pt idx="46">
                  <c:v>11994.0</c:v>
                </c:pt>
                <c:pt idx="47">
                  <c:v>12024.0</c:v>
                </c:pt>
                <c:pt idx="48">
                  <c:v>12055.0</c:v>
                </c:pt>
                <c:pt idx="49">
                  <c:v>12086.0</c:v>
                </c:pt>
                <c:pt idx="50">
                  <c:v>12114.0</c:v>
                </c:pt>
                <c:pt idx="51">
                  <c:v>12145.0</c:v>
                </c:pt>
                <c:pt idx="52">
                  <c:v>12175.0</c:v>
                </c:pt>
                <c:pt idx="53">
                  <c:v>12206.0</c:v>
                </c:pt>
                <c:pt idx="54">
                  <c:v>12236.0</c:v>
                </c:pt>
                <c:pt idx="55">
                  <c:v>12267.0</c:v>
                </c:pt>
                <c:pt idx="56">
                  <c:v>12298.0</c:v>
                </c:pt>
                <c:pt idx="57">
                  <c:v>12328.0</c:v>
                </c:pt>
                <c:pt idx="58">
                  <c:v>12359.0</c:v>
                </c:pt>
                <c:pt idx="59">
                  <c:v>12389.0</c:v>
                </c:pt>
                <c:pt idx="60">
                  <c:v>12420.0</c:v>
                </c:pt>
                <c:pt idx="61">
                  <c:v>12451.0</c:v>
                </c:pt>
                <c:pt idx="62">
                  <c:v>12479.0</c:v>
                </c:pt>
                <c:pt idx="63">
                  <c:v>12510.0</c:v>
                </c:pt>
                <c:pt idx="64">
                  <c:v>12540.0</c:v>
                </c:pt>
                <c:pt idx="65">
                  <c:v>12571.0</c:v>
                </c:pt>
                <c:pt idx="66">
                  <c:v>12601.0</c:v>
                </c:pt>
                <c:pt idx="67">
                  <c:v>12632.0</c:v>
                </c:pt>
                <c:pt idx="68">
                  <c:v>12663.0</c:v>
                </c:pt>
                <c:pt idx="69">
                  <c:v>12693.0</c:v>
                </c:pt>
                <c:pt idx="70">
                  <c:v>12724.0</c:v>
                </c:pt>
                <c:pt idx="71">
                  <c:v>12754.0</c:v>
                </c:pt>
              </c:numCache>
            </c:numRef>
          </c:cat>
          <c:val>
            <c:numRef>
              <c:f>Data!$C$124:$C$195</c:f>
              <c:numCache>
                <c:formatCode>General</c:formatCode>
                <c:ptCount val="72"/>
                <c:pt idx="0">
                  <c:v>1332.0</c:v>
                </c:pt>
                <c:pt idx="1">
                  <c:v>1274.0</c:v>
                </c:pt>
                <c:pt idx="2">
                  <c:v>1236.0</c:v>
                </c:pt>
                <c:pt idx="3">
                  <c:v>1166.0</c:v>
                </c:pt>
                <c:pt idx="4">
                  <c:v>1105.0</c:v>
                </c:pt>
                <c:pt idx="5">
                  <c:v>1077.0</c:v>
                </c:pt>
                <c:pt idx="6">
                  <c:v>1171.0</c:v>
                </c:pt>
                <c:pt idx="7">
                  <c:v>1167.0</c:v>
                </c:pt>
                <c:pt idx="8">
                  <c:v>1198.0</c:v>
                </c:pt>
                <c:pt idx="9">
                  <c:v>1222.0</c:v>
                </c:pt>
                <c:pt idx="10">
                  <c:v>1249.0</c:v>
                </c:pt>
                <c:pt idx="11">
                  <c:v>1123.0</c:v>
                </c:pt>
                <c:pt idx="12">
                  <c:v>815.0</c:v>
                </c:pt>
                <c:pt idx="13">
                  <c:v>663.0</c:v>
                </c:pt>
                <c:pt idx="14">
                  <c:v>520.0</c:v>
                </c:pt>
                <c:pt idx="15">
                  <c:v>497.0</c:v>
                </c:pt>
                <c:pt idx="16">
                  <c:v>429.0</c:v>
                </c:pt>
                <c:pt idx="17">
                  <c:v>392.0</c:v>
                </c:pt>
                <c:pt idx="18">
                  <c:v>380.0</c:v>
                </c:pt>
                <c:pt idx="19">
                  <c:v>367.0</c:v>
                </c:pt>
                <c:pt idx="20">
                  <c:v>386.0</c:v>
                </c:pt>
                <c:pt idx="21">
                  <c:v>381.0</c:v>
                </c:pt>
                <c:pt idx="22">
                  <c:v>405.0</c:v>
                </c:pt>
                <c:pt idx="23">
                  <c:v>595.0</c:v>
                </c:pt>
                <c:pt idx="24">
                  <c:v>459.0</c:v>
                </c:pt>
                <c:pt idx="25">
                  <c:v>318.0</c:v>
                </c:pt>
                <c:pt idx="26">
                  <c:v>299.0</c:v>
                </c:pt>
                <c:pt idx="27">
                  <c:v>328.0</c:v>
                </c:pt>
                <c:pt idx="28">
                  <c:v>307.0</c:v>
                </c:pt>
                <c:pt idx="29">
                  <c:v>311.0</c:v>
                </c:pt>
                <c:pt idx="30">
                  <c:v>248.0</c:v>
                </c:pt>
                <c:pt idx="31">
                  <c:v>358.0</c:v>
                </c:pt>
                <c:pt idx="32">
                  <c:v>541.0</c:v>
                </c:pt>
                <c:pt idx="33">
                  <c:v>1306.0</c:v>
                </c:pt>
                <c:pt idx="34">
                  <c:v>1255.0</c:v>
                </c:pt>
                <c:pt idx="35">
                  <c:v>1114.0</c:v>
                </c:pt>
                <c:pt idx="36">
                  <c:v>1049.0</c:v>
                </c:pt>
                <c:pt idx="37">
                  <c:v>999.0</c:v>
                </c:pt>
                <c:pt idx="38">
                  <c:v>819.0</c:v>
                </c:pt>
                <c:pt idx="39">
                  <c:v>657.0</c:v>
                </c:pt>
                <c:pt idx="40">
                  <c:v>527.0</c:v>
                </c:pt>
                <c:pt idx="41">
                  <c:v>545.0</c:v>
                </c:pt>
                <c:pt idx="42">
                  <c:v>583.0</c:v>
                </c:pt>
                <c:pt idx="43">
                  <c:v>488.0</c:v>
                </c:pt>
                <c:pt idx="44">
                  <c:v>421.0</c:v>
                </c:pt>
                <c:pt idx="45">
                  <c:v>362.0</c:v>
                </c:pt>
                <c:pt idx="46">
                  <c:v>347.0</c:v>
                </c:pt>
                <c:pt idx="47">
                  <c:v>316.0</c:v>
                </c:pt>
                <c:pt idx="48">
                  <c:v>287.0</c:v>
                </c:pt>
                <c:pt idx="49">
                  <c:v>409.0</c:v>
                </c:pt>
                <c:pt idx="50">
                  <c:v>1378.0</c:v>
                </c:pt>
                <c:pt idx="51">
                  <c:v>659.0</c:v>
                </c:pt>
                <c:pt idx="52">
                  <c:v>425.0</c:v>
                </c:pt>
                <c:pt idx="53">
                  <c:v>262.0</c:v>
                </c:pt>
                <c:pt idx="54">
                  <c:v>186.0</c:v>
                </c:pt>
                <c:pt idx="55">
                  <c:v>167.0</c:v>
                </c:pt>
                <c:pt idx="56">
                  <c:v>145.0</c:v>
                </c:pt>
                <c:pt idx="57">
                  <c:v>126.0</c:v>
                </c:pt>
                <c:pt idx="58">
                  <c:v>129.0</c:v>
                </c:pt>
                <c:pt idx="59">
                  <c:v>218.0</c:v>
                </c:pt>
                <c:pt idx="60">
                  <c:v>214.0</c:v>
                </c:pt>
                <c:pt idx="61">
                  <c:v>157.0</c:v>
                </c:pt>
                <c:pt idx="62">
                  <c:v>95.0</c:v>
                </c:pt>
                <c:pt idx="63">
                  <c:v>59.0</c:v>
                </c:pt>
                <c:pt idx="64">
                  <c:v>42.0</c:v>
                </c:pt>
                <c:pt idx="65">
                  <c:v>33.0</c:v>
                </c:pt>
                <c:pt idx="66">
                  <c:v>28.0</c:v>
                </c:pt>
                <c:pt idx="67">
                  <c:v>26.0</c:v>
                </c:pt>
                <c:pt idx="68">
                  <c:v>27.0</c:v>
                </c:pt>
                <c:pt idx="69">
                  <c:v>18.0</c:v>
                </c:pt>
                <c:pt idx="70">
                  <c:v>24.0</c:v>
                </c:pt>
                <c:pt idx="71">
                  <c:v>16.0</c:v>
                </c:pt>
              </c:numCache>
            </c:numRef>
          </c:val>
        </c:ser>
        <c:ser>
          <c:idx val="1"/>
          <c:order val="1"/>
          <c:tx>
            <c:v>Federal Reserve U.S. Govt. Securities Portfolio</c:v>
          </c:tx>
          <c:spPr>
            <a:solidFill>
              <a:srgbClr val="C00000"/>
            </a:solidFill>
            <a:ln w="25400">
              <a:noFill/>
            </a:ln>
          </c:spPr>
          <c:cat>
            <c:numRef>
              <c:f>Data!$A$124:$A$195</c:f>
              <c:numCache>
                <c:formatCode>mmm\-yy</c:formatCode>
                <c:ptCount val="72"/>
                <c:pt idx="0">
                  <c:v>10594.0</c:v>
                </c:pt>
                <c:pt idx="1">
                  <c:v>10625.0</c:v>
                </c:pt>
                <c:pt idx="2">
                  <c:v>10653.0</c:v>
                </c:pt>
                <c:pt idx="3">
                  <c:v>10684.0</c:v>
                </c:pt>
                <c:pt idx="4">
                  <c:v>10714.0</c:v>
                </c:pt>
                <c:pt idx="5">
                  <c:v>10745.0</c:v>
                </c:pt>
                <c:pt idx="6">
                  <c:v>10775.0</c:v>
                </c:pt>
                <c:pt idx="7">
                  <c:v>10806.0</c:v>
                </c:pt>
                <c:pt idx="8">
                  <c:v>10837.0</c:v>
                </c:pt>
                <c:pt idx="9">
                  <c:v>10867.0</c:v>
                </c:pt>
                <c:pt idx="10">
                  <c:v>10898.0</c:v>
                </c:pt>
                <c:pt idx="11">
                  <c:v>10928.0</c:v>
                </c:pt>
                <c:pt idx="12">
                  <c:v>10959.0</c:v>
                </c:pt>
                <c:pt idx="13">
                  <c:v>10990.0</c:v>
                </c:pt>
                <c:pt idx="14">
                  <c:v>11018.0</c:v>
                </c:pt>
                <c:pt idx="15">
                  <c:v>11049.0</c:v>
                </c:pt>
                <c:pt idx="16">
                  <c:v>11079.0</c:v>
                </c:pt>
                <c:pt idx="17">
                  <c:v>11110.0</c:v>
                </c:pt>
                <c:pt idx="18">
                  <c:v>11140.0</c:v>
                </c:pt>
                <c:pt idx="19">
                  <c:v>11171.0</c:v>
                </c:pt>
                <c:pt idx="20">
                  <c:v>11202.0</c:v>
                </c:pt>
                <c:pt idx="21">
                  <c:v>11232.0</c:v>
                </c:pt>
                <c:pt idx="22">
                  <c:v>11263.0</c:v>
                </c:pt>
                <c:pt idx="23">
                  <c:v>11293.0</c:v>
                </c:pt>
                <c:pt idx="24">
                  <c:v>11324.0</c:v>
                </c:pt>
                <c:pt idx="25">
                  <c:v>11355.0</c:v>
                </c:pt>
                <c:pt idx="26">
                  <c:v>11383.0</c:v>
                </c:pt>
                <c:pt idx="27">
                  <c:v>11414.0</c:v>
                </c:pt>
                <c:pt idx="28">
                  <c:v>11444.0</c:v>
                </c:pt>
                <c:pt idx="29">
                  <c:v>11475.0</c:v>
                </c:pt>
                <c:pt idx="30">
                  <c:v>11505.0</c:v>
                </c:pt>
                <c:pt idx="31">
                  <c:v>11536.0</c:v>
                </c:pt>
                <c:pt idx="32">
                  <c:v>11567.0</c:v>
                </c:pt>
                <c:pt idx="33">
                  <c:v>11597.0</c:v>
                </c:pt>
                <c:pt idx="34">
                  <c:v>11628.0</c:v>
                </c:pt>
                <c:pt idx="35">
                  <c:v>11658.0</c:v>
                </c:pt>
                <c:pt idx="36">
                  <c:v>11689.0</c:v>
                </c:pt>
                <c:pt idx="37">
                  <c:v>11720.0</c:v>
                </c:pt>
                <c:pt idx="38">
                  <c:v>11749.0</c:v>
                </c:pt>
                <c:pt idx="39">
                  <c:v>11780.0</c:v>
                </c:pt>
                <c:pt idx="40">
                  <c:v>11810.0</c:v>
                </c:pt>
                <c:pt idx="41">
                  <c:v>11841.0</c:v>
                </c:pt>
                <c:pt idx="42">
                  <c:v>11871.0</c:v>
                </c:pt>
                <c:pt idx="43">
                  <c:v>11902.0</c:v>
                </c:pt>
                <c:pt idx="44">
                  <c:v>11933.0</c:v>
                </c:pt>
                <c:pt idx="45">
                  <c:v>11963.0</c:v>
                </c:pt>
                <c:pt idx="46">
                  <c:v>11994.0</c:v>
                </c:pt>
                <c:pt idx="47">
                  <c:v>12024.0</c:v>
                </c:pt>
                <c:pt idx="48">
                  <c:v>12055.0</c:v>
                </c:pt>
                <c:pt idx="49">
                  <c:v>12086.0</c:v>
                </c:pt>
                <c:pt idx="50">
                  <c:v>12114.0</c:v>
                </c:pt>
                <c:pt idx="51">
                  <c:v>12145.0</c:v>
                </c:pt>
                <c:pt idx="52">
                  <c:v>12175.0</c:v>
                </c:pt>
                <c:pt idx="53">
                  <c:v>12206.0</c:v>
                </c:pt>
                <c:pt idx="54">
                  <c:v>12236.0</c:v>
                </c:pt>
                <c:pt idx="55">
                  <c:v>12267.0</c:v>
                </c:pt>
                <c:pt idx="56">
                  <c:v>12298.0</c:v>
                </c:pt>
                <c:pt idx="57">
                  <c:v>12328.0</c:v>
                </c:pt>
                <c:pt idx="58">
                  <c:v>12359.0</c:v>
                </c:pt>
                <c:pt idx="59">
                  <c:v>12389.0</c:v>
                </c:pt>
                <c:pt idx="60">
                  <c:v>12420.0</c:v>
                </c:pt>
                <c:pt idx="61">
                  <c:v>12451.0</c:v>
                </c:pt>
                <c:pt idx="62">
                  <c:v>12479.0</c:v>
                </c:pt>
                <c:pt idx="63">
                  <c:v>12510.0</c:v>
                </c:pt>
                <c:pt idx="64">
                  <c:v>12540.0</c:v>
                </c:pt>
                <c:pt idx="65">
                  <c:v>12571.0</c:v>
                </c:pt>
                <c:pt idx="66">
                  <c:v>12601.0</c:v>
                </c:pt>
                <c:pt idx="67">
                  <c:v>12632.0</c:v>
                </c:pt>
                <c:pt idx="68">
                  <c:v>12663.0</c:v>
                </c:pt>
                <c:pt idx="69">
                  <c:v>12693.0</c:v>
                </c:pt>
                <c:pt idx="70">
                  <c:v>12724.0</c:v>
                </c:pt>
                <c:pt idx="71">
                  <c:v>12754.0</c:v>
                </c:pt>
              </c:numCache>
            </c:numRef>
          </c:cat>
          <c:val>
            <c:numRef>
              <c:f>Data!$D$124:$D$195</c:f>
              <c:numCache>
                <c:formatCode>General</c:formatCode>
                <c:ptCount val="72"/>
                <c:pt idx="0">
                  <c:v>229.0</c:v>
                </c:pt>
                <c:pt idx="1">
                  <c:v>184.0</c:v>
                </c:pt>
                <c:pt idx="2">
                  <c:v>197.0</c:v>
                </c:pt>
                <c:pt idx="3">
                  <c:v>165.0</c:v>
                </c:pt>
                <c:pt idx="4">
                  <c:v>153.0</c:v>
                </c:pt>
                <c:pt idx="5">
                  <c:v>179.0</c:v>
                </c:pt>
                <c:pt idx="6">
                  <c:v>147.0</c:v>
                </c:pt>
                <c:pt idx="7">
                  <c:v>155.0</c:v>
                </c:pt>
                <c:pt idx="8">
                  <c:v>165.0</c:v>
                </c:pt>
                <c:pt idx="9">
                  <c:v>154.0</c:v>
                </c:pt>
                <c:pt idx="10">
                  <c:v>315.0</c:v>
                </c:pt>
                <c:pt idx="11">
                  <c:v>446.0</c:v>
                </c:pt>
                <c:pt idx="12">
                  <c:v>485.0</c:v>
                </c:pt>
                <c:pt idx="13">
                  <c:v>480.0</c:v>
                </c:pt>
                <c:pt idx="14">
                  <c:v>540.0</c:v>
                </c:pt>
                <c:pt idx="15">
                  <c:v>530.0</c:v>
                </c:pt>
                <c:pt idx="16">
                  <c:v>529.0</c:v>
                </c:pt>
                <c:pt idx="17">
                  <c:v>571.0</c:v>
                </c:pt>
                <c:pt idx="18">
                  <c:v>583.0</c:v>
                </c:pt>
                <c:pt idx="19">
                  <c:v>599.0</c:v>
                </c:pt>
                <c:pt idx="20">
                  <c:v>597.0</c:v>
                </c:pt>
                <c:pt idx="21">
                  <c:v>602.0</c:v>
                </c:pt>
                <c:pt idx="22">
                  <c:v>599.0</c:v>
                </c:pt>
                <c:pt idx="23">
                  <c:v>644.0</c:v>
                </c:pt>
                <c:pt idx="24">
                  <c:v>647.0</c:v>
                </c:pt>
                <c:pt idx="25">
                  <c:v>603.0</c:v>
                </c:pt>
                <c:pt idx="26">
                  <c:v>604.0</c:v>
                </c:pt>
                <c:pt idx="27">
                  <c:v>600.0</c:v>
                </c:pt>
                <c:pt idx="28">
                  <c:v>599.0</c:v>
                </c:pt>
                <c:pt idx="29">
                  <c:v>610.0</c:v>
                </c:pt>
                <c:pt idx="30">
                  <c:v>674.0</c:v>
                </c:pt>
                <c:pt idx="31">
                  <c:v>712.0</c:v>
                </c:pt>
                <c:pt idx="32">
                  <c:v>736.0</c:v>
                </c:pt>
                <c:pt idx="33">
                  <c:v>733.0</c:v>
                </c:pt>
                <c:pt idx="34">
                  <c:v>727.0</c:v>
                </c:pt>
                <c:pt idx="35">
                  <c:v>777.0</c:v>
                </c:pt>
                <c:pt idx="36">
                  <c:v>759.0</c:v>
                </c:pt>
                <c:pt idx="37">
                  <c:v>743.0</c:v>
                </c:pt>
                <c:pt idx="38">
                  <c:v>809.0</c:v>
                </c:pt>
                <c:pt idx="39">
                  <c:v>1014.0</c:v>
                </c:pt>
                <c:pt idx="40">
                  <c:v>1413.0</c:v>
                </c:pt>
                <c:pt idx="41">
                  <c:v>1697.0</c:v>
                </c:pt>
                <c:pt idx="42">
                  <c:v>1818.0</c:v>
                </c:pt>
                <c:pt idx="43">
                  <c:v>1850.0</c:v>
                </c:pt>
                <c:pt idx="44">
                  <c:v>1848.0</c:v>
                </c:pt>
                <c:pt idx="45">
                  <c:v>1851.0</c:v>
                </c:pt>
                <c:pt idx="46">
                  <c:v>1851.0</c:v>
                </c:pt>
                <c:pt idx="47">
                  <c:v>1854.0</c:v>
                </c:pt>
                <c:pt idx="48">
                  <c:v>1806.0</c:v>
                </c:pt>
                <c:pt idx="49">
                  <c:v>1804.0</c:v>
                </c:pt>
                <c:pt idx="50">
                  <c:v>1875.0</c:v>
                </c:pt>
                <c:pt idx="51">
                  <c:v>1837.0</c:v>
                </c:pt>
                <c:pt idx="52">
                  <c:v>1846.0</c:v>
                </c:pt>
                <c:pt idx="53">
                  <c:v>1933.0</c:v>
                </c:pt>
                <c:pt idx="54">
                  <c:v>2016.0</c:v>
                </c:pt>
                <c:pt idx="55">
                  <c:v>2064.0</c:v>
                </c:pt>
                <c:pt idx="56">
                  <c:v>2202.0</c:v>
                </c:pt>
                <c:pt idx="57">
                  <c:v>2355.0</c:v>
                </c:pt>
                <c:pt idx="58">
                  <c:v>2437.0</c:v>
                </c:pt>
                <c:pt idx="59">
                  <c:v>2432.0</c:v>
                </c:pt>
                <c:pt idx="60">
                  <c:v>2432.0</c:v>
                </c:pt>
                <c:pt idx="61">
                  <c:v>2432.0</c:v>
                </c:pt>
                <c:pt idx="62">
                  <c:v>2437.0</c:v>
                </c:pt>
                <c:pt idx="63">
                  <c:v>2439.0</c:v>
                </c:pt>
                <c:pt idx="64">
                  <c:v>2431.0</c:v>
                </c:pt>
                <c:pt idx="65">
                  <c:v>2424.0</c:v>
                </c:pt>
                <c:pt idx="66">
                  <c:v>2432.0</c:v>
                </c:pt>
                <c:pt idx="67">
                  <c:v>2432.0</c:v>
                </c:pt>
                <c:pt idx="68">
                  <c:v>2431.0</c:v>
                </c:pt>
                <c:pt idx="69">
                  <c:v>2430.0</c:v>
                </c:pt>
                <c:pt idx="70">
                  <c:v>2430.0</c:v>
                </c:pt>
                <c:pt idx="71">
                  <c:v>2430.0</c:v>
                </c:pt>
              </c:numCache>
            </c:numRef>
          </c:val>
        </c:ser>
        <c:ser>
          <c:idx val="2"/>
          <c:order val="2"/>
          <c:tx>
            <c:v>Other Fed Credit</c:v>
          </c:tx>
          <c:spPr>
            <a:solidFill>
              <a:srgbClr val="92D050"/>
            </a:solidFill>
            <a:ln w="25400">
              <a:noFill/>
            </a:ln>
          </c:spPr>
          <c:cat>
            <c:numRef>
              <c:f>Data!$A$124:$A$195</c:f>
              <c:numCache>
                <c:formatCode>mmm\-yy</c:formatCode>
                <c:ptCount val="72"/>
                <c:pt idx="0">
                  <c:v>10594.0</c:v>
                </c:pt>
                <c:pt idx="1">
                  <c:v>10625.0</c:v>
                </c:pt>
                <c:pt idx="2">
                  <c:v>10653.0</c:v>
                </c:pt>
                <c:pt idx="3">
                  <c:v>10684.0</c:v>
                </c:pt>
                <c:pt idx="4">
                  <c:v>10714.0</c:v>
                </c:pt>
                <c:pt idx="5">
                  <c:v>10745.0</c:v>
                </c:pt>
                <c:pt idx="6">
                  <c:v>10775.0</c:v>
                </c:pt>
                <c:pt idx="7">
                  <c:v>10806.0</c:v>
                </c:pt>
                <c:pt idx="8">
                  <c:v>10837.0</c:v>
                </c:pt>
                <c:pt idx="9">
                  <c:v>10867.0</c:v>
                </c:pt>
                <c:pt idx="10">
                  <c:v>10898.0</c:v>
                </c:pt>
                <c:pt idx="11">
                  <c:v>10928.0</c:v>
                </c:pt>
                <c:pt idx="12">
                  <c:v>10959.0</c:v>
                </c:pt>
                <c:pt idx="13">
                  <c:v>10990.0</c:v>
                </c:pt>
                <c:pt idx="14">
                  <c:v>11018.0</c:v>
                </c:pt>
                <c:pt idx="15">
                  <c:v>11049.0</c:v>
                </c:pt>
                <c:pt idx="16">
                  <c:v>11079.0</c:v>
                </c:pt>
                <c:pt idx="17">
                  <c:v>11110.0</c:v>
                </c:pt>
                <c:pt idx="18">
                  <c:v>11140.0</c:v>
                </c:pt>
                <c:pt idx="19">
                  <c:v>11171.0</c:v>
                </c:pt>
                <c:pt idx="20">
                  <c:v>11202.0</c:v>
                </c:pt>
                <c:pt idx="21">
                  <c:v>11232.0</c:v>
                </c:pt>
                <c:pt idx="22">
                  <c:v>11263.0</c:v>
                </c:pt>
                <c:pt idx="23">
                  <c:v>11293.0</c:v>
                </c:pt>
                <c:pt idx="24">
                  <c:v>11324.0</c:v>
                </c:pt>
                <c:pt idx="25">
                  <c:v>11355.0</c:v>
                </c:pt>
                <c:pt idx="26">
                  <c:v>11383.0</c:v>
                </c:pt>
                <c:pt idx="27">
                  <c:v>11414.0</c:v>
                </c:pt>
                <c:pt idx="28">
                  <c:v>11444.0</c:v>
                </c:pt>
                <c:pt idx="29">
                  <c:v>11475.0</c:v>
                </c:pt>
                <c:pt idx="30">
                  <c:v>11505.0</c:v>
                </c:pt>
                <c:pt idx="31">
                  <c:v>11536.0</c:v>
                </c:pt>
                <c:pt idx="32">
                  <c:v>11567.0</c:v>
                </c:pt>
                <c:pt idx="33">
                  <c:v>11597.0</c:v>
                </c:pt>
                <c:pt idx="34">
                  <c:v>11628.0</c:v>
                </c:pt>
                <c:pt idx="35">
                  <c:v>11658.0</c:v>
                </c:pt>
                <c:pt idx="36">
                  <c:v>11689.0</c:v>
                </c:pt>
                <c:pt idx="37">
                  <c:v>11720.0</c:v>
                </c:pt>
                <c:pt idx="38">
                  <c:v>11749.0</c:v>
                </c:pt>
                <c:pt idx="39">
                  <c:v>11780.0</c:v>
                </c:pt>
                <c:pt idx="40">
                  <c:v>11810.0</c:v>
                </c:pt>
                <c:pt idx="41">
                  <c:v>11841.0</c:v>
                </c:pt>
                <c:pt idx="42">
                  <c:v>11871.0</c:v>
                </c:pt>
                <c:pt idx="43">
                  <c:v>11902.0</c:v>
                </c:pt>
                <c:pt idx="44">
                  <c:v>11933.0</c:v>
                </c:pt>
                <c:pt idx="45">
                  <c:v>11963.0</c:v>
                </c:pt>
                <c:pt idx="46">
                  <c:v>11994.0</c:v>
                </c:pt>
                <c:pt idx="47">
                  <c:v>12024.0</c:v>
                </c:pt>
                <c:pt idx="48">
                  <c:v>12055.0</c:v>
                </c:pt>
                <c:pt idx="49">
                  <c:v>12086.0</c:v>
                </c:pt>
                <c:pt idx="50">
                  <c:v>12114.0</c:v>
                </c:pt>
                <c:pt idx="51">
                  <c:v>12145.0</c:v>
                </c:pt>
                <c:pt idx="52">
                  <c:v>12175.0</c:v>
                </c:pt>
                <c:pt idx="53">
                  <c:v>12206.0</c:v>
                </c:pt>
                <c:pt idx="54">
                  <c:v>12236.0</c:v>
                </c:pt>
                <c:pt idx="55">
                  <c:v>12267.0</c:v>
                </c:pt>
                <c:pt idx="56">
                  <c:v>12298.0</c:v>
                </c:pt>
                <c:pt idx="57">
                  <c:v>12328.0</c:v>
                </c:pt>
                <c:pt idx="58">
                  <c:v>12359.0</c:v>
                </c:pt>
                <c:pt idx="59">
                  <c:v>12389.0</c:v>
                </c:pt>
                <c:pt idx="60">
                  <c:v>12420.0</c:v>
                </c:pt>
                <c:pt idx="61">
                  <c:v>12451.0</c:v>
                </c:pt>
                <c:pt idx="62">
                  <c:v>12479.0</c:v>
                </c:pt>
                <c:pt idx="63">
                  <c:v>12510.0</c:v>
                </c:pt>
                <c:pt idx="64">
                  <c:v>12540.0</c:v>
                </c:pt>
                <c:pt idx="65">
                  <c:v>12571.0</c:v>
                </c:pt>
                <c:pt idx="66">
                  <c:v>12601.0</c:v>
                </c:pt>
                <c:pt idx="67">
                  <c:v>12632.0</c:v>
                </c:pt>
                <c:pt idx="68">
                  <c:v>12663.0</c:v>
                </c:pt>
                <c:pt idx="69">
                  <c:v>12693.0</c:v>
                </c:pt>
                <c:pt idx="70">
                  <c:v>12724.0</c:v>
                </c:pt>
                <c:pt idx="71">
                  <c:v>12754.0</c:v>
                </c:pt>
              </c:numCache>
            </c:numRef>
          </c:cat>
          <c:val>
            <c:numRef>
              <c:f>Data!$B$124:$B$195</c:f>
              <c:numCache>
                <c:formatCode>General</c:formatCode>
                <c:ptCount val="72"/>
                <c:pt idx="0">
                  <c:v>52.0</c:v>
                </c:pt>
                <c:pt idx="1">
                  <c:v>44.0</c:v>
                </c:pt>
                <c:pt idx="2">
                  <c:v>48.0</c:v>
                </c:pt>
                <c:pt idx="3">
                  <c:v>46.0</c:v>
                </c:pt>
                <c:pt idx="4">
                  <c:v>45.0</c:v>
                </c:pt>
                <c:pt idx="5">
                  <c:v>61.0</c:v>
                </c:pt>
                <c:pt idx="6">
                  <c:v>62.0</c:v>
                </c:pt>
                <c:pt idx="7">
                  <c:v>54.0</c:v>
                </c:pt>
                <c:pt idx="8">
                  <c:v>64.0</c:v>
                </c:pt>
                <c:pt idx="9">
                  <c:v>74.0</c:v>
                </c:pt>
                <c:pt idx="10">
                  <c:v>67.0</c:v>
                </c:pt>
                <c:pt idx="11">
                  <c:v>74.0</c:v>
                </c:pt>
                <c:pt idx="12">
                  <c:v>57.0</c:v>
                </c:pt>
                <c:pt idx="13">
                  <c:v>38.0</c:v>
                </c:pt>
                <c:pt idx="14">
                  <c:v>35.0</c:v>
                </c:pt>
                <c:pt idx="15">
                  <c:v>45.0</c:v>
                </c:pt>
                <c:pt idx="16">
                  <c:v>38.0</c:v>
                </c:pt>
                <c:pt idx="17">
                  <c:v>37.0</c:v>
                </c:pt>
                <c:pt idx="18">
                  <c:v>40.0</c:v>
                </c:pt>
                <c:pt idx="19">
                  <c:v>32.0</c:v>
                </c:pt>
                <c:pt idx="20">
                  <c:v>33.0</c:v>
                </c:pt>
                <c:pt idx="21">
                  <c:v>37.0</c:v>
                </c:pt>
                <c:pt idx="22">
                  <c:v>29.0</c:v>
                </c:pt>
                <c:pt idx="23">
                  <c:v>34.0</c:v>
                </c:pt>
                <c:pt idx="24">
                  <c:v>23.0</c:v>
                </c:pt>
                <c:pt idx="25">
                  <c:v>15.0</c:v>
                </c:pt>
                <c:pt idx="26">
                  <c:v>18.0</c:v>
                </c:pt>
                <c:pt idx="27">
                  <c:v>24.0</c:v>
                </c:pt>
                <c:pt idx="28">
                  <c:v>20.0</c:v>
                </c:pt>
                <c:pt idx="29">
                  <c:v>24.0</c:v>
                </c:pt>
                <c:pt idx="30">
                  <c:v>32.0</c:v>
                </c:pt>
                <c:pt idx="31">
                  <c:v>37.0</c:v>
                </c:pt>
                <c:pt idx="32">
                  <c:v>36.0</c:v>
                </c:pt>
                <c:pt idx="33">
                  <c:v>49.0</c:v>
                </c:pt>
                <c:pt idx="34">
                  <c:v>53.0</c:v>
                </c:pt>
                <c:pt idx="35">
                  <c:v>59.0</c:v>
                </c:pt>
                <c:pt idx="36">
                  <c:v>56.0</c:v>
                </c:pt>
                <c:pt idx="37">
                  <c:v>43.0</c:v>
                </c:pt>
                <c:pt idx="38">
                  <c:v>24.0</c:v>
                </c:pt>
                <c:pt idx="39">
                  <c:v>23.0</c:v>
                </c:pt>
                <c:pt idx="40">
                  <c:v>19.0</c:v>
                </c:pt>
                <c:pt idx="41">
                  <c:v>20.0</c:v>
                </c:pt>
                <c:pt idx="42">
                  <c:v>21.0</c:v>
                </c:pt>
                <c:pt idx="43">
                  <c:v>15.0</c:v>
                </c:pt>
                <c:pt idx="44">
                  <c:v>13.0</c:v>
                </c:pt>
                <c:pt idx="45">
                  <c:v>18.0</c:v>
                </c:pt>
                <c:pt idx="46">
                  <c:v>13.0</c:v>
                </c:pt>
                <c:pt idx="47">
                  <c:v>22.0</c:v>
                </c:pt>
                <c:pt idx="48">
                  <c:v>17.0</c:v>
                </c:pt>
                <c:pt idx="49">
                  <c:v>11.0</c:v>
                </c:pt>
                <c:pt idx="50">
                  <c:v>-16.0</c:v>
                </c:pt>
                <c:pt idx="51">
                  <c:v>19.0</c:v>
                </c:pt>
                <c:pt idx="52">
                  <c:v>15.0</c:v>
                </c:pt>
                <c:pt idx="53">
                  <c:v>13.0</c:v>
                </c:pt>
                <c:pt idx="54">
                  <c:v>9.0</c:v>
                </c:pt>
                <c:pt idx="55">
                  <c:v>8.0</c:v>
                </c:pt>
                <c:pt idx="56">
                  <c:v>11.0</c:v>
                </c:pt>
                <c:pt idx="57">
                  <c:v>11.0</c:v>
                </c:pt>
                <c:pt idx="58">
                  <c:v>8.0</c:v>
                </c:pt>
                <c:pt idx="59">
                  <c:v>19.0</c:v>
                </c:pt>
                <c:pt idx="60">
                  <c:v>10.0</c:v>
                </c:pt>
                <c:pt idx="61">
                  <c:v>8.0</c:v>
                </c:pt>
                <c:pt idx="62">
                  <c:v>3.0</c:v>
                </c:pt>
                <c:pt idx="63">
                  <c:v>9.0</c:v>
                </c:pt>
                <c:pt idx="64">
                  <c:v>6.0</c:v>
                </c:pt>
                <c:pt idx="65">
                  <c:v>7.0</c:v>
                </c:pt>
                <c:pt idx="66">
                  <c:v>9.0</c:v>
                </c:pt>
                <c:pt idx="67">
                  <c:v>5.0</c:v>
                </c:pt>
                <c:pt idx="68">
                  <c:v>11.0</c:v>
                </c:pt>
                <c:pt idx="69">
                  <c:v>9.0</c:v>
                </c:pt>
                <c:pt idx="70">
                  <c:v>12.0</c:v>
                </c:pt>
                <c:pt idx="71">
                  <c:v>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7776472"/>
        <c:axId val="2099327064"/>
      </c:areaChart>
      <c:dateAx>
        <c:axId val="207777647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099327064"/>
        <c:crosses val="autoZero"/>
        <c:auto val="1"/>
        <c:lblOffset val="100"/>
        <c:baseTimeUnit val="months"/>
        <c:majorUnit val="12.0"/>
        <c:majorTimeUnit val="months"/>
      </c:dateAx>
      <c:valAx>
        <c:axId val="2099327064"/>
        <c:scaling>
          <c:orientation val="minMax"/>
          <c:max val="5000.0"/>
          <c:min val="0.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0777764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0695836841800362"/>
          <c:y val="0.102852217625339"/>
          <c:w val="0.384562680413393"/>
          <c:h val="0.21917144890787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1824420128287"/>
          <c:y val="0.0858701454691045"/>
          <c:w val="0.902290071588276"/>
          <c:h val="0.818053961475154"/>
        </c:manualLayout>
      </c:layout>
      <c:lineChart>
        <c:grouping val="standard"/>
        <c:varyColors val="0"/>
        <c:ser>
          <c:idx val="0"/>
          <c:order val="0"/>
          <c:tx>
            <c:v>Nominal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Data!$A$4:$A$63</c:f>
              <c:numCache>
                <c:formatCode>mmm\-yy</c:formatCode>
                <c:ptCount val="60"/>
                <c:pt idx="0">
                  <c:v>10594.0</c:v>
                </c:pt>
                <c:pt idx="1">
                  <c:v>10625.0</c:v>
                </c:pt>
                <c:pt idx="2">
                  <c:v>10653.0</c:v>
                </c:pt>
                <c:pt idx="3">
                  <c:v>10684.0</c:v>
                </c:pt>
                <c:pt idx="4">
                  <c:v>10714.0</c:v>
                </c:pt>
                <c:pt idx="5">
                  <c:v>10745.0</c:v>
                </c:pt>
                <c:pt idx="6">
                  <c:v>10775.0</c:v>
                </c:pt>
                <c:pt idx="7">
                  <c:v>10806.0</c:v>
                </c:pt>
                <c:pt idx="8">
                  <c:v>10837.0</c:v>
                </c:pt>
                <c:pt idx="9">
                  <c:v>10867.0</c:v>
                </c:pt>
                <c:pt idx="10">
                  <c:v>10898.0</c:v>
                </c:pt>
                <c:pt idx="11">
                  <c:v>10928.0</c:v>
                </c:pt>
                <c:pt idx="12">
                  <c:v>10959.0</c:v>
                </c:pt>
                <c:pt idx="13">
                  <c:v>10990.0</c:v>
                </c:pt>
                <c:pt idx="14">
                  <c:v>11018.0</c:v>
                </c:pt>
                <c:pt idx="15">
                  <c:v>11049.0</c:v>
                </c:pt>
                <c:pt idx="16">
                  <c:v>11079.0</c:v>
                </c:pt>
                <c:pt idx="17">
                  <c:v>11110.0</c:v>
                </c:pt>
                <c:pt idx="18">
                  <c:v>11140.0</c:v>
                </c:pt>
                <c:pt idx="19">
                  <c:v>11171.0</c:v>
                </c:pt>
                <c:pt idx="20">
                  <c:v>11202.0</c:v>
                </c:pt>
                <c:pt idx="21">
                  <c:v>11232.0</c:v>
                </c:pt>
                <c:pt idx="22">
                  <c:v>11263.0</c:v>
                </c:pt>
                <c:pt idx="23">
                  <c:v>11293.0</c:v>
                </c:pt>
                <c:pt idx="24">
                  <c:v>11324.0</c:v>
                </c:pt>
                <c:pt idx="25">
                  <c:v>11355.0</c:v>
                </c:pt>
                <c:pt idx="26">
                  <c:v>11383.0</c:v>
                </c:pt>
                <c:pt idx="27">
                  <c:v>11414.0</c:v>
                </c:pt>
                <c:pt idx="28">
                  <c:v>11444.0</c:v>
                </c:pt>
                <c:pt idx="29">
                  <c:v>11475.0</c:v>
                </c:pt>
                <c:pt idx="30">
                  <c:v>11505.0</c:v>
                </c:pt>
                <c:pt idx="31">
                  <c:v>11536.0</c:v>
                </c:pt>
                <c:pt idx="32">
                  <c:v>11567.0</c:v>
                </c:pt>
                <c:pt idx="33">
                  <c:v>11597.0</c:v>
                </c:pt>
                <c:pt idx="34">
                  <c:v>11628.0</c:v>
                </c:pt>
                <c:pt idx="35">
                  <c:v>11658.0</c:v>
                </c:pt>
                <c:pt idx="36">
                  <c:v>11689.0</c:v>
                </c:pt>
                <c:pt idx="37">
                  <c:v>11720.0</c:v>
                </c:pt>
                <c:pt idx="38">
                  <c:v>11749.0</c:v>
                </c:pt>
                <c:pt idx="39">
                  <c:v>11780.0</c:v>
                </c:pt>
                <c:pt idx="40">
                  <c:v>11810.0</c:v>
                </c:pt>
                <c:pt idx="41">
                  <c:v>11841.0</c:v>
                </c:pt>
                <c:pt idx="42">
                  <c:v>11871.0</c:v>
                </c:pt>
                <c:pt idx="43">
                  <c:v>11902.0</c:v>
                </c:pt>
                <c:pt idx="44">
                  <c:v>11933.0</c:v>
                </c:pt>
                <c:pt idx="45">
                  <c:v>11963.0</c:v>
                </c:pt>
                <c:pt idx="46">
                  <c:v>11994.0</c:v>
                </c:pt>
                <c:pt idx="47">
                  <c:v>12024.0</c:v>
                </c:pt>
                <c:pt idx="48">
                  <c:v>12055.0</c:v>
                </c:pt>
                <c:pt idx="49">
                  <c:v>12086.0</c:v>
                </c:pt>
                <c:pt idx="50">
                  <c:v>12114.0</c:v>
                </c:pt>
                <c:pt idx="51">
                  <c:v>12145.0</c:v>
                </c:pt>
                <c:pt idx="52">
                  <c:v>12175.0</c:v>
                </c:pt>
                <c:pt idx="53">
                  <c:v>12206.0</c:v>
                </c:pt>
                <c:pt idx="54">
                  <c:v>12236.0</c:v>
                </c:pt>
                <c:pt idx="55">
                  <c:v>12267.0</c:v>
                </c:pt>
                <c:pt idx="56">
                  <c:v>12298.0</c:v>
                </c:pt>
                <c:pt idx="57">
                  <c:v>12328.0</c:v>
                </c:pt>
                <c:pt idx="58">
                  <c:v>12359.0</c:v>
                </c:pt>
                <c:pt idx="59">
                  <c:v>12389.0</c:v>
                </c:pt>
              </c:numCache>
            </c:numRef>
          </c:cat>
          <c:val>
            <c:numRef>
              <c:f>Data!$C$4:$C$63</c:f>
              <c:numCache>
                <c:formatCode>General</c:formatCode>
                <c:ptCount val="60"/>
                <c:pt idx="0">
                  <c:v>4.75</c:v>
                </c:pt>
                <c:pt idx="1">
                  <c:v>5.13</c:v>
                </c:pt>
                <c:pt idx="2">
                  <c:v>5.38</c:v>
                </c:pt>
                <c:pt idx="3">
                  <c:v>5.5</c:v>
                </c:pt>
                <c:pt idx="4">
                  <c:v>5.5</c:v>
                </c:pt>
                <c:pt idx="5">
                  <c:v>5.5</c:v>
                </c:pt>
                <c:pt idx="6">
                  <c:v>5.13</c:v>
                </c:pt>
                <c:pt idx="7">
                  <c:v>5.13</c:v>
                </c:pt>
                <c:pt idx="8">
                  <c:v>5.13</c:v>
                </c:pt>
                <c:pt idx="9">
                  <c:v>5.13</c:v>
                </c:pt>
                <c:pt idx="10">
                  <c:v>4.189999999999999</c:v>
                </c:pt>
                <c:pt idx="11">
                  <c:v>3.88</c:v>
                </c:pt>
                <c:pt idx="12">
                  <c:v>3.94</c:v>
                </c:pt>
                <c:pt idx="13">
                  <c:v>3.81</c:v>
                </c:pt>
                <c:pt idx="14">
                  <c:v>3.13</c:v>
                </c:pt>
                <c:pt idx="15">
                  <c:v>2.94</c:v>
                </c:pt>
                <c:pt idx="16">
                  <c:v>2.5</c:v>
                </c:pt>
                <c:pt idx="17">
                  <c:v>2.13</c:v>
                </c:pt>
                <c:pt idx="18">
                  <c:v>1.879999999999999</c:v>
                </c:pt>
                <c:pt idx="19">
                  <c:v>1.879999999999999</c:v>
                </c:pt>
                <c:pt idx="20">
                  <c:v>1.879999999999999</c:v>
                </c:pt>
                <c:pt idx="21">
                  <c:v>1.879999999999999</c:v>
                </c:pt>
                <c:pt idx="22">
                  <c:v>1.879999999999999</c:v>
                </c:pt>
                <c:pt idx="23">
                  <c:v>1.879999999999999</c:v>
                </c:pt>
                <c:pt idx="24">
                  <c:v>1.56</c:v>
                </c:pt>
                <c:pt idx="25">
                  <c:v>1.44</c:v>
                </c:pt>
                <c:pt idx="26">
                  <c:v>1.5</c:v>
                </c:pt>
                <c:pt idx="27">
                  <c:v>1.5</c:v>
                </c:pt>
                <c:pt idx="28">
                  <c:v>1.0</c:v>
                </c:pt>
                <c:pt idx="29">
                  <c:v>0.88</c:v>
                </c:pt>
                <c:pt idx="30">
                  <c:v>0.88</c:v>
                </c:pt>
                <c:pt idx="31">
                  <c:v>0.88</c:v>
                </c:pt>
                <c:pt idx="32">
                  <c:v>0.88</c:v>
                </c:pt>
                <c:pt idx="33">
                  <c:v>2.25</c:v>
                </c:pt>
                <c:pt idx="34">
                  <c:v>3.06</c:v>
                </c:pt>
                <c:pt idx="35">
                  <c:v>3.0</c:v>
                </c:pt>
                <c:pt idx="36">
                  <c:v>2.88</c:v>
                </c:pt>
                <c:pt idx="37">
                  <c:v>2.81</c:v>
                </c:pt>
                <c:pt idx="38">
                  <c:v>2.5</c:v>
                </c:pt>
                <c:pt idx="39">
                  <c:v>1.5</c:v>
                </c:pt>
                <c:pt idx="40">
                  <c:v>1.0</c:v>
                </c:pt>
                <c:pt idx="41">
                  <c:v>0.88</c:v>
                </c:pt>
                <c:pt idx="42">
                  <c:v>0.75</c:v>
                </c:pt>
                <c:pt idx="43">
                  <c:v>0.75</c:v>
                </c:pt>
                <c:pt idx="44">
                  <c:v>0.75</c:v>
                </c:pt>
                <c:pt idx="45">
                  <c:v>0.63</c:v>
                </c:pt>
                <c:pt idx="46">
                  <c:v>0.5</c:v>
                </c:pt>
                <c:pt idx="47">
                  <c:v>0.38</c:v>
                </c:pt>
                <c:pt idx="48">
                  <c:v>0.31</c:v>
                </c:pt>
                <c:pt idx="49">
                  <c:v>0.44</c:v>
                </c:pt>
                <c:pt idx="50">
                  <c:v>2.38</c:v>
                </c:pt>
                <c:pt idx="51">
                  <c:v>1.13</c:v>
                </c:pt>
                <c:pt idx="52">
                  <c:v>0.5</c:v>
                </c:pt>
                <c:pt idx="53">
                  <c:v>0.38</c:v>
                </c:pt>
                <c:pt idx="54">
                  <c:v>0.44</c:v>
                </c:pt>
                <c:pt idx="55">
                  <c:v>0.5</c:v>
                </c:pt>
                <c:pt idx="56">
                  <c:v>0.25</c:v>
                </c:pt>
                <c:pt idx="57">
                  <c:v>0.25</c:v>
                </c:pt>
                <c:pt idx="58">
                  <c:v>0.38</c:v>
                </c:pt>
                <c:pt idx="59">
                  <c:v>0.63</c:v>
                </c:pt>
              </c:numCache>
            </c:numRef>
          </c:val>
          <c:smooth val="0"/>
        </c:ser>
        <c:ser>
          <c:idx val="1"/>
          <c:order val="1"/>
          <c:tx>
            <c:v>Real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Data!$A$4:$A$63</c:f>
              <c:numCache>
                <c:formatCode>mmm\-yy</c:formatCode>
                <c:ptCount val="60"/>
                <c:pt idx="0">
                  <c:v>10594.0</c:v>
                </c:pt>
                <c:pt idx="1">
                  <c:v>10625.0</c:v>
                </c:pt>
                <c:pt idx="2">
                  <c:v>10653.0</c:v>
                </c:pt>
                <c:pt idx="3">
                  <c:v>10684.0</c:v>
                </c:pt>
                <c:pt idx="4">
                  <c:v>10714.0</c:v>
                </c:pt>
                <c:pt idx="5">
                  <c:v>10745.0</c:v>
                </c:pt>
                <c:pt idx="6">
                  <c:v>10775.0</c:v>
                </c:pt>
                <c:pt idx="7">
                  <c:v>10806.0</c:v>
                </c:pt>
                <c:pt idx="8">
                  <c:v>10837.0</c:v>
                </c:pt>
                <c:pt idx="9">
                  <c:v>10867.0</c:v>
                </c:pt>
                <c:pt idx="10">
                  <c:v>10898.0</c:v>
                </c:pt>
                <c:pt idx="11">
                  <c:v>10928.0</c:v>
                </c:pt>
                <c:pt idx="12">
                  <c:v>10959.0</c:v>
                </c:pt>
                <c:pt idx="13">
                  <c:v>10990.0</c:v>
                </c:pt>
                <c:pt idx="14">
                  <c:v>11018.0</c:v>
                </c:pt>
                <c:pt idx="15">
                  <c:v>11049.0</c:v>
                </c:pt>
                <c:pt idx="16">
                  <c:v>11079.0</c:v>
                </c:pt>
                <c:pt idx="17">
                  <c:v>11110.0</c:v>
                </c:pt>
                <c:pt idx="18">
                  <c:v>11140.0</c:v>
                </c:pt>
                <c:pt idx="19">
                  <c:v>11171.0</c:v>
                </c:pt>
                <c:pt idx="20">
                  <c:v>11202.0</c:v>
                </c:pt>
                <c:pt idx="21">
                  <c:v>11232.0</c:v>
                </c:pt>
                <c:pt idx="22">
                  <c:v>11263.0</c:v>
                </c:pt>
                <c:pt idx="23">
                  <c:v>11293.0</c:v>
                </c:pt>
                <c:pt idx="24">
                  <c:v>11324.0</c:v>
                </c:pt>
                <c:pt idx="25">
                  <c:v>11355.0</c:v>
                </c:pt>
                <c:pt idx="26">
                  <c:v>11383.0</c:v>
                </c:pt>
                <c:pt idx="27">
                  <c:v>11414.0</c:v>
                </c:pt>
                <c:pt idx="28">
                  <c:v>11444.0</c:v>
                </c:pt>
                <c:pt idx="29">
                  <c:v>11475.0</c:v>
                </c:pt>
                <c:pt idx="30">
                  <c:v>11505.0</c:v>
                </c:pt>
                <c:pt idx="31">
                  <c:v>11536.0</c:v>
                </c:pt>
                <c:pt idx="32">
                  <c:v>11567.0</c:v>
                </c:pt>
                <c:pt idx="33">
                  <c:v>11597.0</c:v>
                </c:pt>
                <c:pt idx="34">
                  <c:v>11628.0</c:v>
                </c:pt>
                <c:pt idx="35">
                  <c:v>11658.0</c:v>
                </c:pt>
                <c:pt idx="36">
                  <c:v>11689.0</c:v>
                </c:pt>
                <c:pt idx="37">
                  <c:v>11720.0</c:v>
                </c:pt>
                <c:pt idx="38">
                  <c:v>11749.0</c:v>
                </c:pt>
                <c:pt idx="39">
                  <c:v>11780.0</c:v>
                </c:pt>
                <c:pt idx="40">
                  <c:v>11810.0</c:v>
                </c:pt>
                <c:pt idx="41">
                  <c:v>11841.0</c:v>
                </c:pt>
                <c:pt idx="42">
                  <c:v>11871.0</c:v>
                </c:pt>
                <c:pt idx="43">
                  <c:v>11902.0</c:v>
                </c:pt>
                <c:pt idx="44">
                  <c:v>11933.0</c:v>
                </c:pt>
                <c:pt idx="45">
                  <c:v>11963.0</c:v>
                </c:pt>
                <c:pt idx="46">
                  <c:v>11994.0</c:v>
                </c:pt>
                <c:pt idx="47">
                  <c:v>12024.0</c:v>
                </c:pt>
                <c:pt idx="48">
                  <c:v>12055.0</c:v>
                </c:pt>
                <c:pt idx="49">
                  <c:v>12086.0</c:v>
                </c:pt>
                <c:pt idx="50">
                  <c:v>12114.0</c:v>
                </c:pt>
                <c:pt idx="51">
                  <c:v>12145.0</c:v>
                </c:pt>
                <c:pt idx="52">
                  <c:v>12175.0</c:v>
                </c:pt>
                <c:pt idx="53">
                  <c:v>12206.0</c:v>
                </c:pt>
                <c:pt idx="54">
                  <c:v>12236.0</c:v>
                </c:pt>
                <c:pt idx="55">
                  <c:v>12267.0</c:v>
                </c:pt>
                <c:pt idx="56">
                  <c:v>12298.0</c:v>
                </c:pt>
                <c:pt idx="57">
                  <c:v>12328.0</c:v>
                </c:pt>
                <c:pt idx="58">
                  <c:v>12359.0</c:v>
                </c:pt>
                <c:pt idx="59">
                  <c:v>12389.0</c:v>
                </c:pt>
              </c:numCache>
            </c:numRef>
          </c:cat>
          <c:val>
            <c:numRef>
              <c:f>Data!$E$4:$E$63</c:f>
              <c:numCache>
                <c:formatCode>General</c:formatCode>
                <c:ptCount val="60"/>
                <c:pt idx="0">
                  <c:v>5.90606936416185</c:v>
                </c:pt>
                <c:pt idx="1">
                  <c:v>5.13</c:v>
                </c:pt>
                <c:pt idx="2">
                  <c:v>5.964795321637432</c:v>
                </c:pt>
                <c:pt idx="3">
                  <c:v>6.669590643274864</c:v>
                </c:pt>
                <c:pt idx="4">
                  <c:v>6.662790697674408</c:v>
                </c:pt>
                <c:pt idx="5">
                  <c:v>5.5</c:v>
                </c:pt>
                <c:pt idx="6">
                  <c:v>3.960409356725158</c:v>
                </c:pt>
                <c:pt idx="7">
                  <c:v>3.960409356725158</c:v>
                </c:pt>
                <c:pt idx="8">
                  <c:v>5.13</c:v>
                </c:pt>
                <c:pt idx="9">
                  <c:v>4.54860465116279</c:v>
                </c:pt>
                <c:pt idx="10">
                  <c:v>3.608604651162791</c:v>
                </c:pt>
                <c:pt idx="11">
                  <c:v>3.295204678362579</c:v>
                </c:pt>
                <c:pt idx="12">
                  <c:v>3.94</c:v>
                </c:pt>
                <c:pt idx="13">
                  <c:v>4.394795321637432</c:v>
                </c:pt>
                <c:pt idx="14">
                  <c:v>3.718235294117657</c:v>
                </c:pt>
                <c:pt idx="15">
                  <c:v>2.348284023668636</c:v>
                </c:pt>
                <c:pt idx="16">
                  <c:v>3.088235294117656</c:v>
                </c:pt>
                <c:pt idx="17">
                  <c:v>3.884385964912286</c:v>
                </c:pt>
                <c:pt idx="18">
                  <c:v>5.926242774566467</c:v>
                </c:pt>
                <c:pt idx="19">
                  <c:v>6.504277456647405</c:v>
                </c:pt>
                <c:pt idx="20">
                  <c:v>5.926242774566467</c:v>
                </c:pt>
                <c:pt idx="21">
                  <c:v>6.504277456647405</c:v>
                </c:pt>
                <c:pt idx="22">
                  <c:v>7.082312138728339</c:v>
                </c:pt>
                <c:pt idx="23">
                  <c:v>8.275348837209294</c:v>
                </c:pt>
                <c:pt idx="24">
                  <c:v>8.577543859649136</c:v>
                </c:pt>
                <c:pt idx="25">
                  <c:v>9.08705882352942</c:v>
                </c:pt>
                <c:pt idx="26">
                  <c:v>9.192307692307686</c:v>
                </c:pt>
                <c:pt idx="27">
                  <c:v>10.32352941176471</c:v>
                </c:pt>
                <c:pt idx="28">
                  <c:v>10.46745562130177</c:v>
                </c:pt>
                <c:pt idx="29">
                  <c:v>10.99904761904763</c:v>
                </c:pt>
                <c:pt idx="30">
                  <c:v>9.916144578313268</c:v>
                </c:pt>
                <c:pt idx="31">
                  <c:v>9.364848484848483</c:v>
                </c:pt>
                <c:pt idx="32">
                  <c:v>10.51855421686748</c:v>
                </c:pt>
                <c:pt idx="33">
                  <c:v>11.94696969696969</c:v>
                </c:pt>
                <c:pt idx="34">
                  <c:v>13.42585365853659</c:v>
                </c:pt>
                <c:pt idx="35">
                  <c:v>12.31677018633541</c:v>
                </c:pt>
                <c:pt idx="36">
                  <c:v>12.942893081761</c:v>
                </c:pt>
                <c:pt idx="37">
                  <c:v>13.00108280254777</c:v>
                </c:pt>
                <c:pt idx="38">
                  <c:v>12.75641025641025</c:v>
                </c:pt>
                <c:pt idx="39">
                  <c:v>11.82258064516129</c:v>
                </c:pt>
                <c:pt idx="40">
                  <c:v>11.4575163398693</c:v>
                </c:pt>
                <c:pt idx="41">
                  <c:v>10.81377483443708</c:v>
                </c:pt>
                <c:pt idx="42">
                  <c:v>10.68377483443708</c:v>
                </c:pt>
                <c:pt idx="43">
                  <c:v>11.34602649006622</c:v>
                </c:pt>
                <c:pt idx="44">
                  <c:v>11.41666666666667</c:v>
                </c:pt>
                <c:pt idx="45">
                  <c:v>11.36825503355704</c:v>
                </c:pt>
                <c:pt idx="46">
                  <c:v>10.70408163265306</c:v>
                </c:pt>
                <c:pt idx="47">
                  <c:v>10.65397260273972</c:v>
                </c:pt>
                <c:pt idx="48">
                  <c:v>10.10020979020979</c:v>
                </c:pt>
                <c:pt idx="49">
                  <c:v>10.3690780141844</c:v>
                </c:pt>
                <c:pt idx="50">
                  <c:v>12.38</c:v>
                </c:pt>
                <c:pt idx="51">
                  <c:v>10.48251798561152</c:v>
                </c:pt>
                <c:pt idx="52">
                  <c:v>8.52919708029197</c:v>
                </c:pt>
                <c:pt idx="53">
                  <c:v>6.997647058823528</c:v>
                </c:pt>
                <c:pt idx="54">
                  <c:v>4.11647058823529</c:v>
                </c:pt>
                <c:pt idx="55">
                  <c:v>2.722222222222225</c:v>
                </c:pt>
                <c:pt idx="56">
                  <c:v>1.74253731343284</c:v>
                </c:pt>
                <c:pt idx="57">
                  <c:v>1.001879699248126</c:v>
                </c:pt>
                <c:pt idx="58">
                  <c:v>0.38</c:v>
                </c:pt>
                <c:pt idx="59">
                  <c:v>-0.133358778625944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973112"/>
        <c:axId val="2103964984"/>
      </c:lineChart>
      <c:dateAx>
        <c:axId val="204497311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2103964984"/>
        <c:crosses val="autoZero"/>
        <c:auto val="1"/>
        <c:lblOffset val="100"/>
        <c:baseTimeUnit val="months"/>
        <c:majorUnit val="12.0"/>
        <c:majorTimeUnit val="months"/>
      </c:dateAx>
      <c:valAx>
        <c:axId val="2103964984"/>
        <c:scaling>
          <c:orientation val="minMax"/>
          <c:max val="16.0"/>
          <c:min val="-2.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44973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678064447991015"/>
          <c:y val="0.101619511544108"/>
          <c:w val="0.122911000859538"/>
          <c:h val="0.1522109522774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USD Billions</a:t>
            </a:r>
          </a:p>
        </c:rich>
      </c:tx>
      <c:layout>
        <c:manualLayout>
          <c:xMode val="edge"/>
          <c:yMode val="edge"/>
          <c:x val="0.00926915316701159"/>
          <c:y val="0.0110179230665569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Business Investment (Left Axis)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'annual Inv'!$B$30:$B$42</c:f>
              <c:strCache>
                <c:ptCount val="13"/>
                <c:pt idx="0">
                  <c:v>1929</c:v>
                </c:pt>
                <c:pt idx="1">
                  <c:v>1930</c:v>
                </c:pt>
                <c:pt idx="2">
                  <c:v>1931</c:v>
                </c:pt>
                <c:pt idx="3">
                  <c:v>1932</c:v>
                </c:pt>
                <c:pt idx="4">
                  <c:v>1933</c:v>
                </c:pt>
                <c:pt idx="5">
                  <c:v>1934</c:v>
                </c:pt>
                <c:pt idx="6">
                  <c:v>1935</c:v>
                </c:pt>
                <c:pt idx="7">
                  <c:v>1936</c:v>
                </c:pt>
                <c:pt idx="8">
                  <c:v>1937</c:v>
                </c:pt>
                <c:pt idx="9">
                  <c:v>1938</c:v>
                </c:pt>
                <c:pt idx="10">
                  <c:v>1939</c:v>
                </c:pt>
                <c:pt idx="11">
                  <c:v>1940</c:v>
                </c:pt>
                <c:pt idx="12">
                  <c:v>1941</c:v>
                </c:pt>
              </c:strCache>
            </c:strRef>
          </c:cat>
          <c:val>
            <c:numRef>
              <c:f>'annual Inv'!$D$30:$D$42</c:f>
              <c:numCache>
                <c:formatCode>0.0</c:formatCode>
                <c:ptCount val="13"/>
                <c:pt idx="0">
                  <c:v>11.0</c:v>
                </c:pt>
                <c:pt idx="1">
                  <c:v>8.6</c:v>
                </c:pt>
                <c:pt idx="2">
                  <c:v>5.3</c:v>
                </c:pt>
                <c:pt idx="3">
                  <c:v>2.9</c:v>
                </c:pt>
                <c:pt idx="4">
                  <c:v>2.5</c:v>
                </c:pt>
                <c:pt idx="5">
                  <c:v>3.3</c:v>
                </c:pt>
                <c:pt idx="6">
                  <c:v>4.3</c:v>
                </c:pt>
                <c:pt idx="7">
                  <c:v>5.8</c:v>
                </c:pt>
                <c:pt idx="8">
                  <c:v>7.5</c:v>
                </c:pt>
                <c:pt idx="9">
                  <c:v>5.5</c:v>
                </c:pt>
                <c:pt idx="10">
                  <c:v>6.1</c:v>
                </c:pt>
                <c:pt idx="11">
                  <c:v>7.7</c:v>
                </c:pt>
                <c:pt idx="12">
                  <c:v>9.700000000000001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9737704"/>
        <c:axId val="2039795208"/>
      </c:lineChart>
      <c:lineChart>
        <c:grouping val="standard"/>
        <c:varyColors val="0"/>
        <c:ser>
          <c:idx val="1"/>
          <c:order val="1"/>
          <c:tx>
            <c:v>Real Interest Rate (Right Axis)</c:v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none"/>
          </c:marker>
          <c:cat>
            <c:strRef>
              <c:f>'annual Inv'!$B$30:$B$42</c:f>
              <c:strCache>
                <c:ptCount val="13"/>
                <c:pt idx="0">
                  <c:v>1929</c:v>
                </c:pt>
                <c:pt idx="1">
                  <c:v>1930</c:v>
                </c:pt>
                <c:pt idx="2">
                  <c:v>1931</c:v>
                </c:pt>
                <c:pt idx="3">
                  <c:v>1932</c:v>
                </c:pt>
                <c:pt idx="4">
                  <c:v>1933</c:v>
                </c:pt>
                <c:pt idx="5">
                  <c:v>1934</c:v>
                </c:pt>
                <c:pt idx="6">
                  <c:v>1935</c:v>
                </c:pt>
                <c:pt idx="7">
                  <c:v>1936</c:v>
                </c:pt>
                <c:pt idx="8">
                  <c:v>1937</c:v>
                </c:pt>
                <c:pt idx="9">
                  <c:v>1938</c:v>
                </c:pt>
                <c:pt idx="10">
                  <c:v>1939</c:v>
                </c:pt>
                <c:pt idx="11">
                  <c:v>1940</c:v>
                </c:pt>
                <c:pt idx="12">
                  <c:v>1941</c:v>
                </c:pt>
              </c:strCache>
            </c:strRef>
          </c:cat>
          <c:val>
            <c:numRef>
              <c:f>'annual Inv'!$F$30:$F$42</c:f>
              <c:numCache>
                <c:formatCode>General</c:formatCode>
                <c:ptCount val="13"/>
                <c:pt idx="0">
                  <c:v>4.8</c:v>
                </c:pt>
                <c:pt idx="1">
                  <c:v>5.972199452</c:v>
                </c:pt>
                <c:pt idx="2">
                  <c:v>12.7196935</c:v>
                </c:pt>
                <c:pt idx="3">
                  <c:v>10.22458346</c:v>
                </c:pt>
                <c:pt idx="4">
                  <c:v>2.701730832</c:v>
                </c:pt>
                <c:pt idx="5">
                  <c:v>0.115641952983725</c:v>
                </c:pt>
                <c:pt idx="6">
                  <c:v>-1.35</c:v>
                </c:pt>
                <c:pt idx="7">
                  <c:v>-0.399999999999994</c:v>
                </c:pt>
                <c:pt idx="8">
                  <c:v>-1.740000000000002</c:v>
                </c:pt>
                <c:pt idx="9">
                  <c:v>1.150000000000002</c:v>
                </c:pt>
                <c:pt idx="10">
                  <c:v>0.929999999999999</c:v>
                </c:pt>
                <c:pt idx="11">
                  <c:v>-0.4</c:v>
                </c:pt>
                <c:pt idx="12">
                  <c:v>-2.88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0185400"/>
        <c:axId val="2039798360"/>
      </c:lineChart>
      <c:catAx>
        <c:axId val="2039737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039795208"/>
        <c:crosses val="autoZero"/>
        <c:auto val="1"/>
        <c:lblAlgn val="ctr"/>
        <c:lblOffset val="100"/>
        <c:noMultiLvlLbl val="0"/>
      </c:catAx>
      <c:valAx>
        <c:axId val="2039795208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039737704"/>
        <c:crosses val="autoZero"/>
        <c:crossBetween val="midCat"/>
      </c:valAx>
      <c:valAx>
        <c:axId val="2039798360"/>
        <c:scaling>
          <c:orientation val="minMax"/>
          <c:max val="14.0"/>
          <c:min val="-4.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040185400"/>
        <c:crosses val="max"/>
        <c:crossBetween val="between"/>
        <c:majorUnit val="3.0"/>
      </c:valAx>
      <c:catAx>
        <c:axId val="2040185400"/>
        <c:scaling>
          <c:orientation val="minMax"/>
        </c:scaling>
        <c:delete val="1"/>
        <c:axPos val="b"/>
        <c:majorTickMark val="out"/>
        <c:minorTickMark val="none"/>
        <c:tickLblPos val="nextTo"/>
        <c:crossAx val="203979836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0519880603249471"/>
          <c:y val="0.779763619486589"/>
          <c:w val="0.298118639775291"/>
          <c:h val="0.12884987445675"/>
        </c:manualLayout>
      </c:layout>
      <c:overlay val="1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630451723850652"/>
          <c:y val="0.08652192739119"/>
          <c:w val="0.851929281810228"/>
          <c:h val="0.829385656061285"/>
        </c:manualLayout>
      </c:layout>
      <c:lineChart>
        <c:grouping val="standard"/>
        <c:varyColors val="0"/>
        <c:ser>
          <c:idx val="0"/>
          <c:order val="0"/>
          <c:tx>
            <c:v>M2 (Left Axis)</c:v>
          </c:tx>
          <c:marker>
            <c:symbol val="none"/>
          </c:marker>
          <c:cat>
            <c:numRef>
              <c:f>Data!$B$7:$B$55</c:f>
              <c:numCache>
                <c:formatCode>yyyymm</c:formatCode>
                <c:ptCount val="49"/>
                <c:pt idx="0">
                  <c:v>10683.0</c:v>
                </c:pt>
                <c:pt idx="1">
                  <c:v>10774.0</c:v>
                </c:pt>
                <c:pt idx="2">
                  <c:v>10866.0</c:v>
                </c:pt>
                <c:pt idx="3">
                  <c:v>10958.0</c:v>
                </c:pt>
                <c:pt idx="4">
                  <c:v>11048.0</c:v>
                </c:pt>
                <c:pt idx="5">
                  <c:v>11139.0</c:v>
                </c:pt>
                <c:pt idx="6">
                  <c:v>11231.0</c:v>
                </c:pt>
                <c:pt idx="7">
                  <c:v>11323.0</c:v>
                </c:pt>
                <c:pt idx="8">
                  <c:v>11413.0</c:v>
                </c:pt>
                <c:pt idx="9">
                  <c:v>11504.0</c:v>
                </c:pt>
                <c:pt idx="10">
                  <c:v>11596.0</c:v>
                </c:pt>
                <c:pt idx="11">
                  <c:v>11688.0</c:v>
                </c:pt>
                <c:pt idx="12">
                  <c:v>11779.0</c:v>
                </c:pt>
                <c:pt idx="13">
                  <c:v>11870.0</c:v>
                </c:pt>
                <c:pt idx="14">
                  <c:v>11962.0</c:v>
                </c:pt>
                <c:pt idx="15">
                  <c:v>12054.0</c:v>
                </c:pt>
                <c:pt idx="16">
                  <c:v>12144.0</c:v>
                </c:pt>
                <c:pt idx="17">
                  <c:v>12235.0</c:v>
                </c:pt>
                <c:pt idx="18">
                  <c:v>12327.0</c:v>
                </c:pt>
                <c:pt idx="19">
                  <c:v>12419.0</c:v>
                </c:pt>
                <c:pt idx="20">
                  <c:v>12509.0</c:v>
                </c:pt>
                <c:pt idx="21">
                  <c:v>12600.0</c:v>
                </c:pt>
                <c:pt idx="22">
                  <c:v>12692.0</c:v>
                </c:pt>
                <c:pt idx="23">
                  <c:v>12784.0</c:v>
                </c:pt>
                <c:pt idx="24">
                  <c:v>12874.0</c:v>
                </c:pt>
                <c:pt idx="25">
                  <c:v>12965.0</c:v>
                </c:pt>
                <c:pt idx="26">
                  <c:v>13057.0</c:v>
                </c:pt>
                <c:pt idx="27">
                  <c:v>13149.0</c:v>
                </c:pt>
                <c:pt idx="28">
                  <c:v>13240.0</c:v>
                </c:pt>
                <c:pt idx="29">
                  <c:v>13331.0</c:v>
                </c:pt>
                <c:pt idx="30">
                  <c:v>13423.0</c:v>
                </c:pt>
                <c:pt idx="31">
                  <c:v>13515.0</c:v>
                </c:pt>
                <c:pt idx="32">
                  <c:v>13605.0</c:v>
                </c:pt>
                <c:pt idx="33">
                  <c:v>13696.0</c:v>
                </c:pt>
                <c:pt idx="34">
                  <c:v>13788.0</c:v>
                </c:pt>
                <c:pt idx="35">
                  <c:v>13880.0</c:v>
                </c:pt>
                <c:pt idx="36">
                  <c:v>13970.0</c:v>
                </c:pt>
                <c:pt idx="37">
                  <c:v>14061.0</c:v>
                </c:pt>
                <c:pt idx="38">
                  <c:v>14153.0</c:v>
                </c:pt>
                <c:pt idx="39">
                  <c:v>14245.0</c:v>
                </c:pt>
                <c:pt idx="40">
                  <c:v>14335.0</c:v>
                </c:pt>
                <c:pt idx="41">
                  <c:v>14426.0</c:v>
                </c:pt>
                <c:pt idx="42">
                  <c:v>14518.0</c:v>
                </c:pt>
                <c:pt idx="43">
                  <c:v>14610.0</c:v>
                </c:pt>
                <c:pt idx="44">
                  <c:v>14701.0</c:v>
                </c:pt>
                <c:pt idx="45">
                  <c:v>14792.0</c:v>
                </c:pt>
                <c:pt idx="46">
                  <c:v>14884.0</c:v>
                </c:pt>
                <c:pt idx="47">
                  <c:v>14976.0</c:v>
                </c:pt>
                <c:pt idx="48">
                  <c:v>15066.0</c:v>
                </c:pt>
              </c:numCache>
            </c:numRef>
          </c:cat>
          <c:val>
            <c:numRef>
              <c:f>Data!$C$7:$C$55</c:f>
              <c:numCache>
                <c:formatCode>0.00</c:formatCode>
                <c:ptCount val="49"/>
                <c:pt idx="0">
                  <c:v>46.23</c:v>
                </c:pt>
                <c:pt idx="1">
                  <c:v>45.94666666666664</c:v>
                </c:pt>
                <c:pt idx="2">
                  <c:v>46.33666666666664</c:v>
                </c:pt>
                <c:pt idx="3">
                  <c:v>46.35666666666663</c:v>
                </c:pt>
                <c:pt idx="4">
                  <c:v>45.63666666666664</c:v>
                </c:pt>
                <c:pt idx="5">
                  <c:v>45.37</c:v>
                </c:pt>
                <c:pt idx="6">
                  <c:v>45.17000000000001</c:v>
                </c:pt>
                <c:pt idx="7">
                  <c:v>44.61333333333332</c:v>
                </c:pt>
                <c:pt idx="8">
                  <c:v>43.82333333333333</c:v>
                </c:pt>
                <c:pt idx="9">
                  <c:v>42.99333333333333</c:v>
                </c:pt>
                <c:pt idx="10">
                  <c:v>41.60333333333333</c:v>
                </c:pt>
                <c:pt idx="11">
                  <c:v>38.38333333333333</c:v>
                </c:pt>
                <c:pt idx="12">
                  <c:v>36.14666666666665</c:v>
                </c:pt>
                <c:pt idx="13">
                  <c:v>34.93</c:v>
                </c:pt>
                <c:pt idx="14">
                  <c:v>34.04333333333333</c:v>
                </c:pt>
                <c:pt idx="15">
                  <c:v>34.14666666666665</c:v>
                </c:pt>
                <c:pt idx="16">
                  <c:v>32.24333333333333</c:v>
                </c:pt>
                <c:pt idx="17">
                  <c:v>29.98</c:v>
                </c:pt>
                <c:pt idx="18">
                  <c:v>30.20333333333332</c:v>
                </c:pt>
                <c:pt idx="19">
                  <c:v>30.58666666666667</c:v>
                </c:pt>
                <c:pt idx="20">
                  <c:v>31.6</c:v>
                </c:pt>
                <c:pt idx="21">
                  <c:v>32.81333333333333</c:v>
                </c:pt>
                <c:pt idx="22">
                  <c:v>33.96666666666665</c:v>
                </c:pt>
                <c:pt idx="23">
                  <c:v>34.99333333333333</c:v>
                </c:pt>
                <c:pt idx="24">
                  <c:v>36.54</c:v>
                </c:pt>
                <c:pt idx="25">
                  <c:v>37.67</c:v>
                </c:pt>
                <c:pt idx="26">
                  <c:v>39.10333333333333</c:v>
                </c:pt>
                <c:pt idx="27">
                  <c:v>40.14666666666665</c:v>
                </c:pt>
                <c:pt idx="28">
                  <c:v>40.72666666666665</c:v>
                </c:pt>
                <c:pt idx="29">
                  <c:v>42.57666666666665</c:v>
                </c:pt>
                <c:pt idx="30">
                  <c:v>43.81</c:v>
                </c:pt>
                <c:pt idx="31">
                  <c:v>44.54333333333333</c:v>
                </c:pt>
                <c:pt idx="32">
                  <c:v>45.19666666666665</c:v>
                </c:pt>
                <c:pt idx="33">
                  <c:v>45.25</c:v>
                </c:pt>
                <c:pt idx="34">
                  <c:v>45.17666666666665</c:v>
                </c:pt>
                <c:pt idx="35">
                  <c:v>44.23666666666666</c:v>
                </c:pt>
                <c:pt idx="36">
                  <c:v>44.42</c:v>
                </c:pt>
                <c:pt idx="37">
                  <c:v>44.12666666666665</c:v>
                </c:pt>
                <c:pt idx="38">
                  <c:v>44.93666666666665</c:v>
                </c:pt>
                <c:pt idx="39">
                  <c:v>46.22333333333334</c:v>
                </c:pt>
                <c:pt idx="40">
                  <c:v>46.68666666666665</c:v>
                </c:pt>
                <c:pt idx="41">
                  <c:v>47.52333333333333</c:v>
                </c:pt>
                <c:pt idx="42">
                  <c:v>49.40333333333334</c:v>
                </c:pt>
                <c:pt idx="43">
                  <c:v>51.13333333333333</c:v>
                </c:pt>
                <c:pt idx="44">
                  <c:v>52.40666666666664</c:v>
                </c:pt>
                <c:pt idx="45">
                  <c:v>53.60333333333333</c:v>
                </c:pt>
                <c:pt idx="46">
                  <c:v>55.08666666666665</c:v>
                </c:pt>
                <c:pt idx="47">
                  <c:v>56.88666666666663</c:v>
                </c:pt>
                <c:pt idx="48">
                  <c:v>59.51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7891416"/>
        <c:axId val="2098680024"/>
      </c:lineChart>
      <c:lineChart>
        <c:grouping val="standard"/>
        <c:varyColors val="0"/>
        <c:ser>
          <c:idx val="1"/>
          <c:order val="1"/>
          <c:tx>
            <c:v>Nominal GNP (Right Axis)</c:v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numRef>
              <c:f>Data!$B$7:$B$26</c:f>
              <c:numCache>
                <c:formatCode>yyyymm</c:formatCode>
                <c:ptCount val="20"/>
                <c:pt idx="0">
                  <c:v>10683.0</c:v>
                </c:pt>
                <c:pt idx="1">
                  <c:v>10774.0</c:v>
                </c:pt>
                <c:pt idx="2">
                  <c:v>10866.0</c:v>
                </c:pt>
                <c:pt idx="3">
                  <c:v>10958.0</c:v>
                </c:pt>
                <c:pt idx="4">
                  <c:v>11048.0</c:v>
                </c:pt>
                <c:pt idx="5">
                  <c:v>11139.0</c:v>
                </c:pt>
                <c:pt idx="6">
                  <c:v>11231.0</c:v>
                </c:pt>
                <c:pt idx="7">
                  <c:v>11323.0</c:v>
                </c:pt>
                <c:pt idx="8">
                  <c:v>11413.0</c:v>
                </c:pt>
                <c:pt idx="9">
                  <c:v>11504.0</c:v>
                </c:pt>
                <c:pt idx="10">
                  <c:v>11596.0</c:v>
                </c:pt>
                <c:pt idx="11">
                  <c:v>11688.0</c:v>
                </c:pt>
                <c:pt idx="12">
                  <c:v>11779.0</c:v>
                </c:pt>
                <c:pt idx="13">
                  <c:v>11870.0</c:v>
                </c:pt>
                <c:pt idx="14">
                  <c:v>11962.0</c:v>
                </c:pt>
                <c:pt idx="15">
                  <c:v>12054.0</c:v>
                </c:pt>
                <c:pt idx="16">
                  <c:v>12144.0</c:v>
                </c:pt>
                <c:pt idx="17">
                  <c:v>12235.0</c:v>
                </c:pt>
                <c:pt idx="18">
                  <c:v>12327.0</c:v>
                </c:pt>
                <c:pt idx="19">
                  <c:v>12419.0</c:v>
                </c:pt>
              </c:numCache>
            </c:numRef>
          </c:cat>
          <c:val>
            <c:numRef>
              <c:f>Data!$D$7:$D$55</c:f>
              <c:numCache>
                <c:formatCode>0.0</c:formatCode>
                <c:ptCount val="49"/>
                <c:pt idx="0">
                  <c:v>104.2</c:v>
                </c:pt>
                <c:pt idx="1">
                  <c:v>102.4</c:v>
                </c:pt>
                <c:pt idx="2">
                  <c:v>105.6</c:v>
                </c:pt>
                <c:pt idx="3">
                  <c:v>103.0</c:v>
                </c:pt>
                <c:pt idx="4">
                  <c:v>99.7</c:v>
                </c:pt>
                <c:pt idx="5">
                  <c:v>97.5</c:v>
                </c:pt>
                <c:pt idx="6">
                  <c:v>92.6</c:v>
                </c:pt>
                <c:pt idx="7">
                  <c:v>83.7</c:v>
                </c:pt>
                <c:pt idx="8">
                  <c:v>80.7</c:v>
                </c:pt>
                <c:pt idx="9">
                  <c:v>79.5</c:v>
                </c:pt>
                <c:pt idx="10">
                  <c:v>75.1</c:v>
                </c:pt>
                <c:pt idx="11">
                  <c:v>70.4</c:v>
                </c:pt>
                <c:pt idx="12">
                  <c:v>64.9</c:v>
                </c:pt>
                <c:pt idx="13">
                  <c:v>60.8</c:v>
                </c:pt>
                <c:pt idx="14">
                  <c:v>53.7</c:v>
                </c:pt>
                <c:pt idx="15">
                  <c:v>53.6</c:v>
                </c:pt>
                <c:pt idx="16">
                  <c:v>53.2</c:v>
                </c:pt>
                <c:pt idx="17">
                  <c:v>56.6</c:v>
                </c:pt>
                <c:pt idx="18">
                  <c:v>59.2</c:v>
                </c:pt>
                <c:pt idx="19">
                  <c:v>55.9</c:v>
                </c:pt>
                <c:pt idx="20">
                  <c:v>62.4</c:v>
                </c:pt>
                <c:pt idx="21">
                  <c:v>65.7</c:v>
                </c:pt>
                <c:pt idx="22">
                  <c:v>67.2</c:v>
                </c:pt>
                <c:pt idx="23">
                  <c:v>67.0</c:v>
                </c:pt>
                <c:pt idx="24">
                  <c:v>67.8</c:v>
                </c:pt>
                <c:pt idx="25">
                  <c:v>69.8</c:v>
                </c:pt>
                <c:pt idx="26">
                  <c:v>72.4</c:v>
                </c:pt>
                <c:pt idx="27">
                  <c:v>75.5</c:v>
                </c:pt>
                <c:pt idx="28">
                  <c:v>78.1</c:v>
                </c:pt>
                <c:pt idx="29">
                  <c:v>83.2</c:v>
                </c:pt>
                <c:pt idx="30">
                  <c:v>84.7</c:v>
                </c:pt>
                <c:pt idx="31">
                  <c:v>87.5</c:v>
                </c:pt>
                <c:pt idx="32">
                  <c:v>87.4</c:v>
                </c:pt>
                <c:pt idx="33">
                  <c:v>92.5</c:v>
                </c:pt>
                <c:pt idx="34">
                  <c:v>97.2</c:v>
                </c:pt>
                <c:pt idx="35">
                  <c:v>85.3</c:v>
                </c:pt>
                <c:pt idx="36">
                  <c:v>81.6</c:v>
                </c:pt>
                <c:pt idx="37">
                  <c:v>81.5</c:v>
                </c:pt>
                <c:pt idx="38">
                  <c:v>84.0</c:v>
                </c:pt>
                <c:pt idx="39">
                  <c:v>88.6</c:v>
                </c:pt>
                <c:pt idx="40">
                  <c:v>88.8</c:v>
                </c:pt>
                <c:pt idx="41">
                  <c:v>89.1</c:v>
                </c:pt>
                <c:pt idx="42">
                  <c:v>92.6</c:v>
                </c:pt>
                <c:pt idx="43">
                  <c:v>93.9</c:v>
                </c:pt>
                <c:pt idx="44">
                  <c:v>97.3</c:v>
                </c:pt>
                <c:pt idx="45">
                  <c:v>98.5</c:v>
                </c:pt>
                <c:pt idx="46">
                  <c:v>101.7</c:v>
                </c:pt>
                <c:pt idx="47">
                  <c:v>104.9</c:v>
                </c:pt>
                <c:pt idx="48">
                  <c:v>112.5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0224728"/>
        <c:axId val="2100260104"/>
      </c:lineChart>
      <c:dateAx>
        <c:axId val="207789141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098680024"/>
        <c:crosses val="autoZero"/>
        <c:auto val="1"/>
        <c:lblOffset val="100"/>
        <c:baseTimeUnit val="months"/>
        <c:majorUnit val="12.0"/>
        <c:majorTimeUnit val="months"/>
      </c:dateAx>
      <c:valAx>
        <c:axId val="2098680024"/>
        <c:scaling>
          <c:orientation val="minMax"/>
          <c:min val="25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077891416"/>
        <c:crosses val="autoZero"/>
        <c:crossBetween val="between"/>
      </c:valAx>
      <c:valAx>
        <c:axId val="2100260104"/>
        <c:scaling>
          <c:orientation val="minMax"/>
          <c:min val="40.0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100224728"/>
        <c:crosses val="max"/>
        <c:crossBetween val="between"/>
      </c:valAx>
      <c:dateAx>
        <c:axId val="2100224728"/>
        <c:scaling>
          <c:orientation val="minMax"/>
        </c:scaling>
        <c:delete val="1"/>
        <c:axPos val="b"/>
        <c:numFmt formatCode="yyyymm" sourceLinked="1"/>
        <c:majorTickMark val="out"/>
        <c:minorTickMark val="none"/>
        <c:tickLblPos val="none"/>
        <c:crossAx val="2100260104"/>
        <c:crosses val="autoZero"/>
        <c:auto val="1"/>
        <c:lblOffset val="100"/>
        <c:baseTimeUnit val="months"/>
      </c:dateAx>
    </c:plotArea>
    <c:legend>
      <c:legendPos val="r"/>
      <c:layout>
        <c:manualLayout>
          <c:xMode val="edge"/>
          <c:yMode val="edge"/>
          <c:x val="0.0708047990288868"/>
          <c:y val="0.695852138147366"/>
          <c:w val="0.244245752175715"/>
          <c:h val="0.181430890752477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9109014354522"/>
          <c:y val="0.0817527288240738"/>
          <c:w val="0.895619516260262"/>
          <c:h val="0.84671696990147"/>
        </c:manualLayout>
      </c:layout>
      <c:lineChart>
        <c:grouping val="standard"/>
        <c:varyColors val="0"/>
        <c:ser>
          <c:idx val="1"/>
          <c:order val="1"/>
          <c:tx>
            <c:v>Inflation (Left Axis)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'Cj42-48'!$J$91:$J$135</c:f>
              <c:numCache>
                <c:formatCode>yyyy</c:formatCode>
                <c:ptCount val="45"/>
                <c:pt idx="0">
                  <c:v>18629.0</c:v>
                </c:pt>
                <c:pt idx="1">
                  <c:v>18994.0</c:v>
                </c:pt>
                <c:pt idx="2">
                  <c:v>19360.0</c:v>
                </c:pt>
                <c:pt idx="3">
                  <c:v>19725.0</c:v>
                </c:pt>
                <c:pt idx="4">
                  <c:v>20090.0</c:v>
                </c:pt>
                <c:pt idx="5">
                  <c:v>20455.0</c:v>
                </c:pt>
                <c:pt idx="6">
                  <c:v>20821.0</c:v>
                </c:pt>
                <c:pt idx="7">
                  <c:v>21186.0</c:v>
                </c:pt>
                <c:pt idx="8">
                  <c:v>21551.0</c:v>
                </c:pt>
                <c:pt idx="9">
                  <c:v>21916.0</c:v>
                </c:pt>
                <c:pt idx="10">
                  <c:v>22282.0</c:v>
                </c:pt>
                <c:pt idx="11">
                  <c:v>22647.0</c:v>
                </c:pt>
                <c:pt idx="12">
                  <c:v>23012.0</c:v>
                </c:pt>
                <c:pt idx="13">
                  <c:v>23377.0</c:v>
                </c:pt>
                <c:pt idx="14">
                  <c:v>23743.0</c:v>
                </c:pt>
                <c:pt idx="15">
                  <c:v>24108.0</c:v>
                </c:pt>
                <c:pt idx="16">
                  <c:v>24473.0</c:v>
                </c:pt>
                <c:pt idx="17">
                  <c:v>24838.0</c:v>
                </c:pt>
                <c:pt idx="18">
                  <c:v>25204.0</c:v>
                </c:pt>
                <c:pt idx="19">
                  <c:v>25569.0</c:v>
                </c:pt>
                <c:pt idx="20">
                  <c:v>25934.0</c:v>
                </c:pt>
                <c:pt idx="21">
                  <c:v>26299.0</c:v>
                </c:pt>
                <c:pt idx="22">
                  <c:v>26665.0</c:v>
                </c:pt>
                <c:pt idx="23">
                  <c:v>27030.0</c:v>
                </c:pt>
                <c:pt idx="24">
                  <c:v>27395.0</c:v>
                </c:pt>
                <c:pt idx="25">
                  <c:v>27760.0</c:v>
                </c:pt>
                <c:pt idx="26">
                  <c:v>28126.0</c:v>
                </c:pt>
                <c:pt idx="27">
                  <c:v>28491.0</c:v>
                </c:pt>
                <c:pt idx="28">
                  <c:v>28856.0</c:v>
                </c:pt>
                <c:pt idx="29">
                  <c:v>29221.0</c:v>
                </c:pt>
                <c:pt idx="30">
                  <c:v>29587.0</c:v>
                </c:pt>
                <c:pt idx="31">
                  <c:v>29952.0</c:v>
                </c:pt>
                <c:pt idx="32">
                  <c:v>30317.0</c:v>
                </c:pt>
                <c:pt idx="33">
                  <c:v>30682.0</c:v>
                </c:pt>
                <c:pt idx="34">
                  <c:v>31048.0</c:v>
                </c:pt>
                <c:pt idx="35">
                  <c:v>31413.0</c:v>
                </c:pt>
                <c:pt idx="36">
                  <c:v>31778.0</c:v>
                </c:pt>
                <c:pt idx="37">
                  <c:v>32143.0</c:v>
                </c:pt>
                <c:pt idx="38">
                  <c:v>32509.0</c:v>
                </c:pt>
                <c:pt idx="39">
                  <c:v>32874.0</c:v>
                </c:pt>
                <c:pt idx="40">
                  <c:v>33239.0</c:v>
                </c:pt>
                <c:pt idx="41">
                  <c:v>33604.0</c:v>
                </c:pt>
                <c:pt idx="42">
                  <c:v>33970.0</c:v>
                </c:pt>
                <c:pt idx="43">
                  <c:v>34335.0</c:v>
                </c:pt>
                <c:pt idx="44">
                  <c:v>34700.0</c:v>
                </c:pt>
              </c:numCache>
            </c:numRef>
          </c:cat>
          <c:val>
            <c:numRef>
              <c:f>'Cj42-48'!$L$91:$L$135</c:f>
              <c:numCache>
                <c:formatCode>General</c:formatCode>
                <c:ptCount val="45"/>
                <c:pt idx="0">
                  <c:v>2.049034498191888</c:v>
                </c:pt>
                <c:pt idx="1">
                  <c:v>2.448814118607281</c:v>
                </c:pt>
                <c:pt idx="2">
                  <c:v>2.123800940404035</c:v>
                </c:pt>
                <c:pt idx="3">
                  <c:v>0.902408705609386</c:v>
                </c:pt>
                <c:pt idx="4">
                  <c:v>1.172496866950468</c:v>
                </c:pt>
                <c:pt idx="5">
                  <c:v>1.583560594243654</c:v>
                </c:pt>
                <c:pt idx="6">
                  <c:v>1.572237751393075</c:v>
                </c:pt>
                <c:pt idx="7">
                  <c:v>1.987449476264071</c:v>
                </c:pt>
                <c:pt idx="8">
                  <c:v>1.892830141893782</c:v>
                </c:pt>
                <c:pt idx="9">
                  <c:v>1.441446960822476</c:v>
                </c:pt>
                <c:pt idx="10">
                  <c:v>1.143168276798976</c:v>
                </c:pt>
                <c:pt idx="11">
                  <c:v>1.264980606153987</c:v>
                </c:pt>
                <c:pt idx="12">
                  <c:v>1.244263690031451</c:v>
                </c:pt>
                <c:pt idx="13">
                  <c:v>1.605998848032861</c:v>
                </c:pt>
                <c:pt idx="14">
                  <c:v>2.014279512036614</c:v>
                </c:pt>
                <c:pt idx="15">
                  <c:v>2.572347556441867</c:v>
                </c:pt>
                <c:pt idx="16">
                  <c:v>3.375791011507569</c:v>
                </c:pt>
                <c:pt idx="17">
                  <c:v>4.168654015952811</c:v>
                </c:pt>
                <c:pt idx="18">
                  <c:v>4.462871026284194</c:v>
                </c:pt>
                <c:pt idx="19">
                  <c:v>4.48680879096112</c:v>
                </c:pt>
                <c:pt idx="20">
                  <c:v>4.872441653155012</c:v>
                </c:pt>
                <c:pt idx="21">
                  <c:v>5.902946519762392</c:v>
                </c:pt>
                <c:pt idx="22">
                  <c:v>6.537064410770217</c:v>
                </c:pt>
                <c:pt idx="23">
                  <c:v>6.799867340395833</c:v>
                </c:pt>
                <c:pt idx="24">
                  <c:v>7.427971070891175</c:v>
                </c:pt>
                <c:pt idx="25">
                  <c:v>7.68439998988856</c:v>
                </c:pt>
                <c:pt idx="26">
                  <c:v>7.740816815642111</c:v>
                </c:pt>
                <c:pt idx="27">
                  <c:v>8.526239394953751</c:v>
                </c:pt>
                <c:pt idx="28">
                  <c:v>9.36929320102296</c:v>
                </c:pt>
                <c:pt idx="29">
                  <c:v>9.304962305393418</c:v>
                </c:pt>
                <c:pt idx="30">
                  <c:v>8.474053913158902</c:v>
                </c:pt>
                <c:pt idx="31">
                  <c:v>7.16927952548863</c:v>
                </c:pt>
                <c:pt idx="32">
                  <c:v>5.336704216245155</c:v>
                </c:pt>
                <c:pt idx="33">
                  <c:v>3.741547466609649</c:v>
                </c:pt>
                <c:pt idx="34">
                  <c:v>3.26280995884222</c:v>
                </c:pt>
                <c:pt idx="35">
                  <c:v>3.441232127875775</c:v>
                </c:pt>
                <c:pt idx="36">
                  <c:v>3.537053349997113</c:v>
                </c:pt>
                <c:pt idx="37">
                  <c:v>3.889679458049837</c:v>
                </c:pt>
                <c:pt idx="38">
                  <c:v>4.345740384029924</c:v>
                </c:pt>
                <c:pt idx="39">
                  <c:v>4.221989616427279</c:v>
                </c:pt>
                <c:pt idx="40">
                  <c:v>4.001114731362917</c:v>
                </c:pt>
                <c:pt idx="41">
                  <c:v>3.56562294513898</c:v>
                </c:pt>
                <c:pt idx="42">
                  <c:v>3.072080452447405</c:v>
                </c:pt>
                <c:pt idx="43">
                  <c:v>2.829685320471515</c:v>
                </c:pt>
                <c:pt idx="44">
                  <c:v>2.690219109233104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0277976"/>
        <c:axId val="2040283080"/>
      </c:lineChart>
      <c:lineChart>
        <c:grouping val="standard"/>
        <c:varyColors val="0"/>
        <c:ser>
          <c:idx val="0"/>
          <c:order val="0"/>
          <c:tx>
            <c:v>M2 Growth (Right Axis)</c:v>
          </c:tx>
          <c:spPr>
            <a:ln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'Cj42-48'!$J$91:$J$135</c:f>
              <c:numCache>
                <c:formatCode>yyyy</c:formatCode>
                <c:ptCount val="45"/>
                <c:pt idx="0">
                  <c:v>18629.0</c:v>
                </c:pt>
                <c:pt idx="1">
                  <c:v>18994.0</c:v>
                </c:pt>
                <c:pt idx="2">
                  <c:v>19360.0</c:v>
                </c:pt>
                <c:pt idx="3">
                  <c:v>19725.0</c:v>
                </c:pt>
                <c:pt idx="4">
                  <c:v>20090.0</c:v>
                </c:pt>
                <c:pt idx="5">
                  <c:v>20455.0</c:v>
                </c:pt>
                <c:pt idx="6">
                  <c:v>20821.0</c:v>
                </c:pt>
                <c:pt idx="7">
                  <c:v>21186.0</c:v>
                </c:pt>
                <c:pt idx="8">
                  <c:v>21551.0</c:v>
                </c:pt>
                <c:pt idx="9">
                  <c:v>21916.0</c:v>
                </c:pt>
                <c:pt idx="10">
                  <c:v>22282.0</c:v>
                </c:pt>
                <c:pt idx="11">
                  <c:v>22647.0</c:v>
                </c:pt>
                <c:pt idx="12">
                  <c:v>23012.0</c:v>
                </c:pt>
                <c:pt idx="13">
                  <c:v>23377.0</c:v>
                </c:pt>
                <c:pt idx="14">
                  <c:v>23743.0</c:v>
                </c:pt>
                <c:pt idx="15">
                  <c:v>24108.0</c:v>
                </c:pt>
                <c:pt idx="16">
                  <c:v>24473.0</c:v>
                </c:pt>
                <c:pt idx="17">
                  <c:v>24838.0</c:v>
                </c:pt>
                <c:pt idx="18">
                  <c:v>25204.0</c:v>
                </c:pt>
                <c:pt idx="19">
                  <c:v>25569.0</c:v>
                </c:pt>
                <c:pt idx="20">
                  <c:v>25934.0</c:v>
                </c:pt>
                <c:pt idx="21">
                  <c:v>26299.0</c:v>
                </c:pt>
                <c:pt idx="22">
                  <c:v>26665.0</c:v>
                </c:pt>
                <c:pt idx="23">
                  <c:v>27030.0</c:v>
                </c:pt>
                <c:pt idx="24">
                  <c:v>27395.0</c:v>
                </c:pt>
                <c:pt idx="25">
                  <c:v>27760.0</c:v>
                </c:pt>
                <c:pt idx="26">
                  <c:v>28126.0</c:v>
                </c:pt>
                <c:pt idx="27">
                  <c:v>28491.0</c:v>
                </c:pt>
                <c:pt idx="28">
                  <c:v>28856.0</c:v>
                </c:pt>
                <c:pt idx="29">
                  <c:v>29221.0</c:v>
                </c:pt>
                <c:pt idx="30">
                  <c:v>29587.0</c:v>
                </c:pt>
                <c:pt idx="31">
                  <c:v>29952.0</c:v>
                </c:pt>
                <c:pt idx="32">
                  <c:v>30317.0</c:v>
                </c:pt>
                <c:pt idx="33">
                  <c:v>30682.0</c:v>
                </c:pt>
                <c:pt idx="34">
                  <c:v>31048.0</c:v>
                </c:pt>
                <c:pt idx="35">
                  <c:v>31413.0</c:v>
                </c:pt>
                <c:pt idx="36">
                  <c:v>31778.0</c:v>
                </c:pt>
                <c:pt idx="37">
                  <c:v>32143.0</c:v>
                </c:pt>
                <c:pt idx="38">
                  <c:v>32509.0</c:v>
                </c:pt>
                <c:pt idx="39">
                  <c:v>32874.0</c:v>
                </c:pt>
                <c:pt idx="40">
                  <c:v>33239.0</c:v>
                </c:pt>
                <c:pt idx="41">
                  <c:v>33604.0</c:v>
                </c:pt>
                <c:pt idx="42">
                  <c:v>33970.0</c:v>
                </c:pt>
                <c:pt idx="43">
                  <c:v>34335.0</c:v>
                </c:pt>
                <c:pt idx="44">
                  <c:v>34700.0</c:v>
                </c:pt>
              </c:numCache>
            </c:numRef>
          </c:cat>
          <c:val>
            <c:numRef>
              <c:f>'Cj42-48'!$K$91:$K$135</c:f>
              <c:numCache>
                <c:formatCode>General</c:formatCode>
                <c:ptCount val="45"/>
                <c:pt idx="0">
                  <c:v>4.165781087471582</c:v>
                </c:pt>
                <c:pt idx="1">
                  <c:v>5.084989921473769</c:v>
                </c:pt>
                <c:pt idx="2">
                  <c:v>5.659285755913022</c:v>
                </c:pt>
                <c:pt idx="3">
                  <c:v>5.566871551320353</c:v>
                </c:pt>
                <c:pt idx="4">
                  <c:v>5.174008836688698</c:v>
                </c:pt>
                <c:pt idx="5">
                  <c:v>5.292770005249175</c:v>
                </c:pt>
                <c:pt idx="6">
                  <c:v>5.502020345238741</c:v>
                </c:pt>
                <c:pt idx="7">
                  <c:v>5.012584984787</c:v>
                </c:pt>
                <c:pt idx="8">
                  <c:v>5.540495559555865</c:v>
                </c:pt>
                <c:pt idx="9">
                  <c:v>6.10518486078005</c:v>
                </c:pt>
                <c:pt idx="10">
                  <c:v>6.469497552925425</c:v>
                </c:pt>
                <c:pt idx="11">
                  <c:v>6.669933944875677</c:v>
                </c:pt>
                <c:pt idx="12">
                  <c:v>7.488528150901176</c:v>
                </c:pt>
                <c:pt idx="13">
                  <c:v>7.449947644290163</c:v>
                </c:pt>
                <c:pt idx="14">
                  <c:v>7.271269484191444</c:v>
                </c:pt>
                <c:pt idx="15">
                  <c:v>7.244360703924854</c:v>
                </c:pt>
                <c:pt idx="16">
                  <c:v>6.921830707052087</c:v>
                </c:pt>
                <c:pt idx="17">
                  <c:v>6.136396122128893</c:v>
                </c:pt>
                <c:pt idx="18">
                  <c:v>7.162328323712293</c:v>
                </c:pt>
                <c:pt idx="19">
                  <c:v>8.18066001784132</c:v>
                </c:pt>
                <c:pt idx="20">
                  <c:v>8.44511850753591</c:v>
                </c:pt>
                <c:pt idx="21">
                  <c:v>8.400927536573537</c:v>
                </c:pt>
                <c:pt idx="22">
                  <c:v>9.436620481122338</c:v>
                </c:pt>
                <c:pt idx="23">
                  <c:v>9.548909450446171</c:v>
                </c:pt>
                <c:pt idx="24">
                  <c:v>9.55021332763394</c:v>
                </c:pt>
                <c:pt idx="25">
                  <c:v>9.285837369403857</c:v>
                </c:pt>
                <c:pt idx="26">
                  <c:v>9.647177361525326</c:v>
                </c:pt>
                <c:pt idx="27">
                  <c:v>9.389696449792223</c:v>
                </c:pt>
                <c:pt idx="28">
                  <c:v>8.717505083973227</c:v>
                </c:pt>
                <c:pt idx="29">
                  <c:v>8.129475820894303</c:v>
                </c:pt>
                <c:pt idx="30">
                  <c:v>8.847663447859641</c:v>
                </c:pt>
                <c:pt idx="31">
                  <c:v>8.880161697498962</c:v>
                </c:pt>
                <c:pt idx="32">
                  <c:v>9.036281887042481</c:v>
                </c:pt>
                <c:pt idx="33">
                  <c:v>8.86883785765143</c:v>
                </c:pt>
                <c:pt idx="34">
                  <c:v>8.37420669716371</c:v>
                </c:pt>
                <c:pt idx="35">
                  <c:v>7.115914922757917</c:v>
                </c:pt>
                <c:pt idx="36">
                  <c:v>6.401663017415375</c:v>
                </c:pt>
                <c:pt idx="37">
                  <c:v>5.767467641966384</c:v>
                </c:pt>
                <c:pt idx="38">
                  <c:v>4.933932038604283</c:v>
                </c:pt>
                <c:pt idx="39">
                  <c:v>4.055480117142095</c:v>
                </c:pt>
                <c:pt idx="40">
                  <c:v>3.232034976049932</c:v>
                </c:pt>
                <c:pt idx="41">
                  <c:v>2.68359942358618</c:v>
                </c:pt>
                <c:pt idx="42">
                  <c:v>2.020256081372835</c:v>
                </c:pt>
                <c:pt idx="43">
                  <c:v>2.228563411445705</c:v>
                </c:pt>
                <c:pt idx="44">
                  <c:v>2.810352909770265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0252616"/>
        <c:axId val="2040255928"/>
      </c:lineChart>
      <c:dateAx>
        <c:axId val="2040277976"/>
        <c:scaling>
          <c:orientation val="minMax"/>
          <c:min val="18629.0"/>
        </c:scaling>
        <c:delete val="0"/>
        <c:axPos val="b"/>
        <c:numFmt formatCode="yyyy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40283080"/>
        <c:crosses val="autoZero"/>
        <c:auto val="1"/>
        <c:lblOffset val="100"/>
        <c:baseTimeUnit val="years"/>
        <c:majorUnit val="4.0"/>
        <c:majorTimeUnit val="years"/>
      </c:dateAx>
      <c:valAx>
        <c:axId val="2040283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40277976"/>
        <c:crosses val="autoZero"/>
        <c:crossBetween val="between"/>
      </c:valAx>
      <c:dateAx>
        <c:axId val="2040252616"/>
        <c:scaling>
          <c:orientation val="minMax"/>
        </c:scaling>
        <c:delete val="1"/>
        <c:axPos val="b"/>
        <c:numFmt formatCode="yyyy" sourceLinked="1"/>
        <c:majorTickMark val="out"/>
        <c:minorTickMark val="none"/>
        <c:tickLblPos val="none"/>
        <c:crossAx val="2040255928"/>
        <c:crosses val="autoZero"/>
        <c:auto val="1"/>
        <c:lblOffset val="100"/>
        <c:baseTimeUnit val="years"/>
      </c:dateAx>
      <c:valAx>
        <c:axId val="204025592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40252616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0530087677524688"/>
          <c:y val="0.071974937491518"/>
          <c:w val="0.264084362803535"/>
          <c:h val="0.149671882719008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33309107406315"/>
          <c:y val="0.0850749588504828"/>
          <c:w val="0.928278025799631"/>
          <c:h val="0.84339472396459"/>
        </c:manualLayout>
      </c:layout>
      <c:lineChart>
        <c:grouping val="standard"/>
        <c:varyColors val="0"/>
        <c:ser>
          <c:idx val="0"/>
          <c:order val="0"/>
          <c:tx>
            <c:v>Real Interest Rate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Data!$B$8:$B$259</c:f>
              <c:numCache>
                <c:formatCode>yyyymm</c:formatCode>
                <c:ptCount val="252"/>
                <c:pt idx="0">
                  <c:v>23773.0</c:v>
                </c:pt>
                <c:pt idx="1">
                  <c:v>23801.0</c:v>
                </c:pt>
                <c:pt idx="2">
                  <c:v>23832.0</c:v>
                </c:pt>
                <c:pt idx="3">
                  <c:v>23862.0</c:v>
                </c:pt>
                <c:pt idx="4">
                  <c:v>23893.0</c:v>
                </c:pt>
                <c:pt idx="5">
                  <c:v>23923.0</c:v>
                </c:pt>
                <c:pt idx="6">
                  <c:v>23954.0</c:v>
                </c:pt>
                <c:pt idx="7">
                  <c:v>23985.0</c:v>
                </c:pt>
                <c:pt idx="8">
                  <c:v>24015.0</c:v>
                </c:pt>
                <c:pt idx="9">
                  <c:v>24046.0</c:v>
                </c:pt>
                <c:pt idx="10">
                  <c:v>24076.0</c:v>
                </c:pt>
                <c:pt idx="11">
                  <c:v>24107.0</c:v>
                </c:pt>
                <c:pt idx="12">
                  <c:v>24138.0</c:v>
                </c:pt>
                <c:pt idx="13">
                  <c:v>24166.0</c:v>
                </c:pt>
                <c:pt idx="14">
                  <c:v>24197.0</c:v>
                </c:pt>
                <c:pt idx="15">
                  <c:v>24227.0</c:v>
                </c:pt>
                <c:pt idx="16">
                  <c:v>24258.0</c:v>
                </c:pt>
                <c:pt idx="17">
                  <c:v>24288.0</c:v>
                </c:pt>
                <c:pt idx="18">
                  <c:v>24319.0</c:v>
                </c:pt>
                <c:pt idx="19">
                  <c:v>24350.0</c:v>
                </c:pt>
                <c:pt idx="20">
                  <c:v>24380.0</c:v>
                </c:pt>
                <c:pt idx="21">
                  <c:v>24411.0</c:v>
                </c:pt>
                <c:pt idx="22">
                  <c:v>24441.0</c:v>
                </c:pt>
                <c:pt idx="23">
                  <c:v>24472.0</c:v>
                </c:pt>
                <c:pt idx="24">
                  <c:v>24503.0</c:v>
                </c:pt>
                <c:pt idx="25">
                  <c:v>24531.0</c:v>
                </c:pt>
                <c:pt idx="26">
                  <c:v>24562.0</c:v>
                </c:pt>
                <c:pt idx="27">
                  <c:v>24592.0</c:v>
                </c:pt>
                <c:pt idx="28">
                  <c:v>24623.0</c:v>
                </c:pt>
                <c:pt idx="29">
                  <c:v>24653.0</c:v>
                </c:pt>
                <c:pt idx="30">
                  <c:v>24684.0</c:v>
                </c:pt>
                <c:pt idx="31">
                  <c:v>24715.0</c:v>
                </c:pt>
                <c:pt idx="32">
                  <c:v>24745.0</c:v>
                </c:pt>
                <c:pt idx="33">
                  <c:v>24776.0</c:v>
                </c:pt>
                <c:pt idx="34">
                  <c:v>24806.0</c:v>
                </c:pt>
                <c:pt idx="35">
                  <c:v>24837.0</c:v>
                </c:pt>
                <c:pt idx="36">
                  <c:v>24868.0</c:v>
                </c:pt>
                <c:pt idx="37">
                  <c:v>24897.0</c:v>
                </c:pt>
                <c:pt idx="38">
                  <c:v>24928.0</c:v>
                </c:pt>
                <c:pt idx="39">
                  <c:v>24958.0</c:v>
                </c:pt>
                <c:pt idx="40">
                  <c:v>24989.0</c:v>
                </c:pt>
                <c:pt idx="41">
                  <c:v>25019.0</c:v>
                </c:pt>
                <c:pt idx="42">
                  <c:v>25050.0</c:v>
                </c:pt>
                <c:pt idx="43">
                  <c:v>25081.0</c:v>
                </c:pt>
                <c:pt idx="44">
                  <c:v>25111.0</c:v>
                </c:pt>
                <c:pt idx="45">
                  <c:v>25142.0</c:v>
                </c:pt>
                <c:pt idx="46">
                  <c:v>25172.0</c:v>
                </c:pt>
                <c:pt idx="47">
                  <c:v>25203.0</c:v>
                </c:pt>
                <c:pt idx="48">
                  <c:v>25234.0</c:v>
                </c:pt>
                <c:pt idx="49">
                  <c:v>25262.0</c:v>
                </c:pt>
                <c:pt idx="50">
                  <c:v>25293.0</c:v>
                </c:pt>
                <c:pt idx="51">
                  <c:v>25323.0</c:v>
                </c:pt>
                <c:pt idx="52">
                  <c:v>25354.0</c:v>
                </c:pt>
                <c:pt idx="53">
                  <c:v>25384.0</c:v>
                </c:pt>
                <c:pt idx="54">
                  <c:v>25415.0</c:v>
                </c:pt>
                <c:pt idx="55">
                  <c:v>25446.0</c:v>
                </c:pt>
                <c:pt idx="56">
                  <c:v>25476.0</c:v>
                </c:pt>
                <c:pt idx="57">
                  <c:v>25507.0</c:v>
                </c:pt>
                <c:pt idx="58">
                  <c:v>25537.0</c:v>
                </c:pt>
                <c:pt idx="59">
                  <c:v>25568.0</c:v>
                </c:pt>
                <c:pt idx="60">
                  <c:v>25599.0</c:v>
                </c:pt>
                <c:pt idx="61">
                  <c:v>25627.0</c:v>
                </c:pt>
                <c:pt idx="62">
                  <c:v>25658.0</c:v>
                </c:pt>
                <c:pt idx="63">
                  <c:v>25688.0</c:v>
                </c:pt>
                <c:pt idx="64">
                  <c:v>25719.0</c:v>
                </c:pt>
                <c:pt idx="65">
                  <c:v>25749.0</c:v>
                </c:pt>
                <c:pt idx="66">
                  <c:v>25780.0</c:v>
                </c:pt>
                <c:pt idx="67">
                  <c:v>25811.0</c:v>
                </c:pt>
                <c:pt idx="68">
                  <c:v>25841.0</c:v>
                </c:pt>
                <c:pt idx="69">
                  <c:v>25872.0</c:v>
                </c:pt>
                <c:pt idx="70">
                  <c:v>25902.0</c:v>
                </c:pt>
                <c:pt idx="71">
                  <c:v>25933.0</c:v>
                </c:pt>
                <c:pt idx="72">
                  <c:v>25964.0</c:v>
                </c:pt>
                <c:pt idx="73">
                  <c:v>25992.0</c:v>
                </c:pt>
                <c:pt idx="74">
                  <c:v>26023.0</c:v>
                </c:pt>
                <c:pt idx="75">
                  <c:v>26053.0</c:v>
                </c:pt>
                <c:pt idx="76">
                  <c:v>26084.0</c:v>
                </c:pt>
                <c:pt idx="77">
                  <c:v>26114.0</c:v>
                </c:pt>
                <c:pt idx="78">
                  <c:v>26145.0</c:v>
                </c:pt>
                <c:pt idx="79">
                  <c:v>26176.0</c:v>
                </c:pt>
                <c:pt idx="80">
                  <c:v>26206.0</c:v>
                </c:pt>
                <c:pt idx="81">
                  <c:v>26237.0</c:v>
                </c:pt>
                <c:pt idx="82">
                  <c:v>26267.0</c:v>
                </c:pt>
                <c:pt idx="83">
                  <c:v>26298.0</c:v>
                </c:pt>
                <c:pt idx="84">
                  <c:v>26329.0</c:v>
                </c:pt>
                <c:pt idx="85">
                  <c:v>26358.0</c:v>
                </c:pt>
                <c:pt idx="86">
                  <c:v>26389.0</c:v>
                </c:pt>
                <c:pt idx="87">
                  <c:v>26419.0</c:v>
                </c:pt>
                <c:pt idx="88">
                  <c:v>26450.0</c:v>
                </c:pt>
                <c:pt idx="89">
                  <c:v>26480.0</c:v>
                </c:pt>
                <c:pt idx="90">
                  <c:v>26511.0</c:v>
                </c:pt>
                <c:pt idx="91">
                  <c:v>26542.0</c:v>
                </c:pt>
                <c:pt idx="92">
                  <c:v>26572.0</c:v>
                </c:pt>
                <c:pt idx="93">
                  <c:v>26603.0</c:v>
                </c:pt>
                <c:pt idx="94">
                  <c:v>26633.0</c:v>
                </c:pt>
                <c:pt idx="95">
                  <c:v>26664.0</c:v>
                </c:pt>
                <c:pt idx="96">
                  <c:v>26695.0</c:v>
                </c:pt>
                <c:pt idx="97">
                  <c:v>26723.0</c:v>
                </c:pt>
                <c:pt idx="98">
                  <c:v>26754.0</c:v>
                </c:pt>
                <c:pt idx="99">
                  <c:v>26784.0</c:v>
                </c:pt>
                <c:pt idx="100">
                  <c:v>26815.0</c:v>
                </c:pt>
                <c:pt idx="101">
                  <c:v>26845.0</c:v>
                </c:pt>
                <c:pt idx="102">
                  <c:v>26876.0</c:v>
                </c:pt>
                <c:pt idx="103">
                  <c:v>26907.0</c:v>
                </c:pt>
                <c:pt idx="104">
                  <c:v>26937.0</c:v>
                </c:pt>
                <c:pt idx="105">
                  <c:v>26968.0</c:v>
                </c:pt>
                <c:pt idx="106">
                  <c:v>26998.0</c:v>
                </c:pt>
                <c:pt idx="107">
                  <c:v>27029.0</c:v>
                </c:pt>
                <c:pt idx="108">
                  <c:v>27060.0</c:v>
                </c:pt>
                <c:pt idx="109">
                  <c:v>27088.0</c:v>
                </c:pt>
                <c:pt idx="110">
                  <c:v>27119.0</c:v>
                </c:pt>
                <c:pt idx="111">
                  <c:v>27149.0</c:v>
                </c:pt>
                <c:pt idx="112">
                  <c:v>27180.0</c:v>
                </c:pt>
                <c:pt idx="113">
                  <c:v>27210.0</c:v>
                </c:pt>
                <c:pt idx="114">
                  <c:v>27241.0</c:v>
                </c:pt>
                <c:pt idx="115">
                  <c:v>27272.0</c:v>
                </c:pt>
                <c:pt idx="116">
                  <c:v>27302.0</c:v>
                </c:pt>
                <c:pt idx="117">
                  <c:v>27333.0</c:v>
                </c:pt>
                <c:pt idx="118">
                  <c:v>27363.0</c:v>
                </c:pt>
                <c:pt idx="119">
                  <c:v>27394.0</c:v>
                </c:pt>
                <c:pt idx="120">
                  <c:v>27425.0</c:v>
                </c:pt>
                <c:pt idx="121">
                  <c:v>27453.0</c:v>
                </c:pt>
                <c:pt idx="122">
                  <c:v>27484.0</c:v>
                </c:pt>
                <c:pt idx="123">
                  <c:v>27514.0</c:v>
                </c:pt>
                <c:pt idx="124">
                  <c:v>27545.0</c:v>
                </c:pt>
                <c:pt idx="125">
                  <c:v>27575.0</c:v>
                </c:pt>
                <c:pt idx="126">
                  <c:v>27606.0</c:v>
                </c:pt>
                <c:pt idx="127">
                  <c:v>27637.0</c:v>
                </c:pt>
                <c:pt idx="128">
                  <c:v>27667.0</c:v>
                </c:pt>
                <c:pt idx="129">
                  <c:v>27698.0</c:v>
                </c:pt>
                <c:pt idx="130">
                  <c:v>27728.0</c:v>
                </c:pt>
                <c:pt idx="131">
                  <c:v>27759.0</c:v>
                </c:pt>
                <c:pt idx="132">
                  <c:v>27790.0</c:v>
                </c:pt>
                <c:pt idx="133">
                  <c:v>27819.0</c:v>
                </c:pt>
                <c:pt idx="134">
                  <c:v>27850.0</c:v>
                </c:pt>
                <c:pt idx="135">
                  <c:v>27880.0</c:v>
                </c:pt>
                <c:pt idx="136">
                  <c:v>27911.0</c:v>
                </c:pt>
                <c:pt idx="137">
                  <c:v>27941.0</c:v>
                </c:pt>
                <c:pt idx="138">
                  <c:v>27972.0</c:v>
                </c:pt>
                <c:pt idx="139">
                  <c:v>28003.0</c:v>
                </c:pt>
                <c:pt idx="140">
                  <c:v>28033.0</c:v>
                </c:pt>
                <c:pt idx="141">
                  <c:v>28064.0</c:v>
                </c:pt>
                <c:pt idx="142">
                  <c:v>28094.0</c:v>
                </c:pt>
                <c:pt idx="143">
                  <c:v>28125.0</c:v>
                </c:pt>
                <c:pt idx="144">
                  <c:v>28156.0</c:v>
                </c:pt>
                <c:pt idx="145">
                  <c:v>28184.0</c:v>
                </c:pt>
                <c:pt idx="146">
                  <c:v>28215.0</c:v>
                </c:pt>
                <c:pt idx="147">
                  <c:v>28245.0</c:v>
                </c:pt>
                <c:pt idx="148">
                  <c:v>28276.0</c:v>
                </c:pt>
                <c:pt idx="149">
                  <c:v>28306.0</c:v>
                </c:pt>
                <c:pt idx="150">
                  <c:v>28337.0</c:v>
                </c:pt>
                <c:pt idx="151">
                  <c:v>28368.0</c:v>
                </c:pt>
                <c:pt idx="152">
                  <c:v>28398.0</c:v>
                </c:pt>
                <c:pt idx="153">
                  <c:v>28429.0</c:v>
                </c:pt>
                <c:pt idx="154">
                  <c:v>28459.0</c:v>
                </c:pt>
                <c:pt idx="155">
                  <c:v>28490.0</c:v>
                </c:pt>
                <c:pt idx="156">
                  <c:v>28521.0</c:v>
                </c:pt>
                <c:pt idx="157">
                  <c:v>28549.0</c:v>
                </c:pt>
                <c:pt idx="158">
                  <c:v>28580.0</c:v>
                </c:pt>
                <c:pt idx="159">
                  <c:v>28610.0</c:v>
                </c:pt>
                <c:pt idx="160">
                  <c:v>28641.0</c:v>
                </c:pt>
                <c:pt idx="161">
                  <c:v>28671.0</c:v>
                </c:pt>
                <c:pt idx="162">
                  <c:v>28702.0</c:v>
                </c:pt>
                <c:pt idx="163">
                  <c:v>28733.0</c:v>
                </c:pt>
                <c:pt idx="164">
                  <c:v>28763.0</c:v>
                </c:pt>
                <c:pt idx="165">
                  <c:v>28794.0</c:v>
                </c:pt>
                <c:pt idx="166">
                  <c:v>28824.0</c:v>
                </c:pt>
                <c:pt idx="167">
                  <c:v>28855.0</c:v>
                </c:pt>
                <c:pt idx="168">
                  <c:v>28886.0</c:v>
                </c:pt>
                <c:pt idx="169">
                  <c:v>28914.0</c:v>
                </c:pt>
                <c:pt idx="170">
                  <c:v>28945.0</c:v>
                </c:pt>
                <c:pt idx="171">
                  <c:v>28975.0</c:v>
                </c:pt>
                <c:pt idx="172">
                  <c:v>29006.0</c:v>
                </c:pt>
                <c:pt idx="173">
                  <c:v>29036.0</c:v>
                </c:pt>
                <c:pt idx="174">
                  <c:v>29067.0</c:v>
                </c:pt>
                <c:pt idx="175">
                  <c:v>29098.0</c:v>
                </c:pt>
                <c:pt idx="176">
                  <c:v>29128.0</c:v>
                </c:pt>
                <c:pt idx="177">
                  <c:v>29159.0</c:v>
                </c:pt>
                <c:pt idx="178">
                  <c:v>29189.0</c:v>
                </c:pt>
                <c:pt idx="179">
                  <c:v>29220.0</c:v>
                </c:pt>
                <c:pt idx="180">
                  <c:v>29251.0</c:v>
                </c:pt>
                <c:pt idx="181">
                  <c:v>29280.0</c:v>
                </c:pt>
                <c:pt idx="182">
                  <c:v>29311.0</c:v>
                </c:pt>
                <c:pt idx="183">
                  <c:v>29341.0</c:v>
                </c:pt>
                <c:pt idx="184">
                  <c:v>29372.0</c:v>
                </c:pt>
                <c:pt idx="185">
                  <c:v>29402.0</c:v>
                </c:pt>
                <c:pt idx="186">
                  <c:v>29433.0</c:v>
                </c:pt>
                <c:pt idx="187">
                  <c:v>29464.0</c:v>
                </c:pt>
                <c:pt idx="188">
                  <c:v>29494.0</c:v>
                </c:pt>
                <c:pt idx="189">
                  <c:v>29525.0</c:v>
                </c:pt>
                <c:pt idx="190">
                  <c:v>29555.0</c:v>
                </c:pt>
                <c:pt idx="191">
                  <c:v>29586.0</c:v>
                </c:pt>
                <c:pt idx="192">
                  <c:v>29617.0</c:v>
                </c:pt>
                <c:pt idx="193">
                  <c:v>29645.0</c:v>
                </c:pt>
                <c:pt idx="194">
                  <c:v>29676.0</c:v>
                </c:pt>
                <c:pt idx="195">
                  <c:v>29706.0</c:v>
                </c:pt>
                <c:pt idx="196">
                  <c:v>29737.0</c:v>
                </c:pt>
                <c:pt idx="197">
                  <c:v>29767.0</c:v>
                </c:pt>
                <c:pt idx="198">
                  <c:v>29798.0</c:v>
                </c:pt>
                <c:pt idx="199">
                  <c:v>29829.0</c:v>
                </c:pt>
                <c:pt idx="200">
                  <c:v>29859.0</c:v>
                </c:pt>
                <c:pt idx="201">
                  <c:v>29890.0</c:v>
                </c:pt>
                <c:pt idx="202">
                  <c:v>29920.0</c:v>
                </c:pt>
                <c:pt idx="203">
                  <c:v>29951.0</c:v>
                </c:pt>
                <c:pt idx="204">
                  <c:v>29982.0</c:v>
                </c:pt>
                <c:pt idx="205">
                  <c:v>30010.0</c:v>
                </c:pt>
                <c:pt idx="206">
                  <c:v>30041.0</c:v>
                </c:pt>
                <c:pt idx="207">
                  <c:v>30071.0</c:v>
                </c:pt>
                <c:pt idx="208">
                  <c:v>30102.0</c:v>
                </c:pt>
                <c:pt idx="209">
                  <c:v>30132.0</c:v>
                </c:pt>
                <c:pt idx="210">
                  <c:v>30163.0</c:v>
                </c:pt>
                <c:pt idx="211">
                  <c:v>30194.0</c:v>
                </c:pt>
                <c:pt idx="212">
                  <c:v>30224.0</c:v>
                </c:pt>
                <c:pt idx="213">
                  <c:v>30255.0</c:v>
                </c:pt>
                <c:pt idx="214">
                  <c:v>30285.0</c:v>
                </c:pt>
                <c:pt idx="215">
                  <c:v>30316.0</c:v>
                </c:pt>
                <c:pt idx="216">
                  <c:v>30347.0</c:v>
                </c:pt>
                <c:pt idx="217">
                  <c:v>30375.0</c:v>
                </c:pt>
                <c:pt idx="218">
                  <c:v>30406.0</c:v>
                </c:pt>
                <c:pt idx="219">
                  <c:v>30436.0</c:v>
                </c:pt>
                <c:pt idx="220">
                  <c:v>30467.0</c:v>
                </c:pt>
                <c:pt idx="221">
                  <c:v>30497.0</c:v>
                </c:pt>
                <c:pt idx="222">
                  <c:v>30528.0</c:v>
                </c:pt>
                <c:pt idx="223">
                  <c:v>30559.0</c:v>
                </c:pt>
                <c:pt idx="224">
                  <c:v>30589.0</c:v>
                </c:pt>
                <c:pt idx="225">
                  <c:v>30620.0</c:v>
                </c:pt>
                <c:pt idx="226">
                  <c:v>30650.0</c:v>
                </c:pt>
                <c:pt idx="227">
                  <c:v>30681.0</c:v>
                </c:pt>
                <c:pt idx="228">
                  <c:v>30712.0</c:v>
                </c:pt>
                <c:pt idx="229">
                  <c:v>30741.0</c:v>
                </c:pt>
                <c:pt idx="230">
                  <c:v>30772.0</c:v>
                </c:pt>
                <c:pt idx="231">
                  <c:v>30802.0</c:v>
                </c:pt>
                <c:pt idx="232">
                  <c:v>30833.0</c:v>
                </c:pt>
                <c:pt idx="233">
                  <c:v>30863.0</c:v>
                </c:pt>
                <c:pt idx="234">
                  <c:v>30894.0</c:v>
                </c:pt>
                <c:pt idx="235">
                  <c:v>30925.0</c:v>
                </c:pt>
                <c:pt idx="236">
                  <c:v>30955.0</c:v>
                </c:pt>
                <c:pt idx="237">
                  <c:v>30986.0</c:v>
                </c:pt>
                <c:pt idx="238">
                  <c:v>31016.0</c:v>
                </c:pt>
                <c:pt idx="239">
                  <c:v>31047.0</c:v>
                </c:pt>
                <c:pt idx="240">
                  <c:v>31078.0</c:v>
                </c:pt>
                <c:pt idx="241">
                  <c:v>31106.0</c:v>
                </c:pt>
                <c:pt idx="242">
                  <c:v>31137.0</c:v>
                </c:pt>
                <c:pt idx="243">
                  <c:v>31167.0</c:v>
                </c:pt>
                <c:pt idx="244">
                  <c:v>31198.0</c:v>
                </c:pt>
                <c:pt idx="245">
                  <c:v>31228.0</c:v>
                </c:pt>
                <c:pt idx="246">
                  <c:v>31259.0</c:v>
                </c:pt>
                <c:pt idx="247">
                  <c:v>31290.0</c:v>
                </c:pt>
                <c:pt idx="248">
                  <c:v>31320.0</c:v>
                </c:pt>
                <c:pt idx="249">
                  <c:v>31351.0</c:v>
                </c:pt>
                <c:pt idx="250">
                  <c:v>31381.0</c:v>
                </c:pt>
                <c:pt idx="251">
                  <c:v>31412.0</c:v>
                </c:pt>
              </c:numCache>
            </c:numRef>
          </c:cat>
          <c:val>
            <c:numRef>
              <c:f>Data!$I$8:$I$259</c:f>
              <c:numCache>
                <c:formatCode>0.00</c:formatCode>
                <c:ptCount val="252"/>
                <c:pt idx="0">
                  <c:v>2.711098901098904</c:v>
                </c:pt>
                <c:pt idx="1">
                  <c:v>2.732976383047558</c:v>
                </c:pt>
                <c:pt idx="2">
                  <c:v>2.734137039431161</c:v>
                </c:pt>
                <c:pt idx="3">
                  <c:v>2.540662358642978</c:v>
                </c:pt>
                <c:pt idx="4">
                  <c:v>2.276055519690127</c:v>
                </c:pt>
                <c:pt idx="5">
                  <c:v>1.865140277329909</c:v>
                </c:pt>
                <c:pt idx="6">
                  <c:v>2.034713088330121</c:v>
                </c:pt>
                <c:pt idx="7">
                  <c:v>2.229694041867951</c:v>
                </c:pt>
                <c:pt idx="8">
                  <c:v>2.182548262548255</c:v>
                </c:pt>
                <c:pt idx="9">
                  <c:v>2.326915167095134</c:v>
                </c:pt>
                <c:pt idx="10">
                  <c:v>2.359785325216283</c:v>
                </c:pt>
                <c:pt idx="11">
                  <c:v>2.459999999999987</c:v>
                </c:pt>
                <c:pt idx="12">
                  <c:v>2.671841432225067</c:v>
                </c:pt>
                <c:pt idx="13">
                  <c:v>2.092455242966753</c:v>
                </c:pt>
                <c:pt idx="14">
                  <c:v>1.811335036729472</c:v>
                </c:pt>
                <c:pt idx="15">
                  <c:v>1.751931166347995</c:v>
                </c:pt>
                <c:pt idx="16">
                  <c:v>1.876340533672161</c:v>
                </c:pt>
                <c:pt idx="17">
                  <c:v>2.064062005694385</c:v>
                </c:pt>
                <c:pt idx="18">
                  <c:v>2.045091830272302</c:v>
                </c:pt>
                <c:pt idx="19">
                  <c:v>1.473470681458013</c:v>
                </c:pt>
                <c:pt idx="20">
                  <c:v>1.796312460468068</c:v>
                </c:pt>
                <c:pt idx="21">
                  <c:v>1.558530805687186</c:v>
                </c:pt>
                <c:pt idx="22">
                  <c:v>1.760944881889746</c:v>
                </c:pt>
                <c:pt idx="23">
                  <c:v>1.600502354788072</c:v>
                </c:pt>
                <c:pt idx="24">
                  <c:v>1.52050188205771</c:v>
                </c:pt>
                <c:pt idx="25">
                  <c:v>1.692169576059834</c:v>
                </c:pt>
                <c:pt idx="26">
                  <c:v>1.711833436917346</c:v>
                </c:pt>
                <c:pt idx="27">
                  <c:v>1.299727385377935</c:v>
                </c:pt>
                <c:pt idx="28">
                  <c:v>1.281607418856254</c:v>
                </c:pt>
                <c:pt idx="29">
                  <c:v>0.698739962940111</c:v>
                </c:pt>
                <c:pt idx="30">
                  <c:v>1.282419106317431</c:v>
                </c:pt>
                <c:pt idx="31">
                  <c:v>1.666630934150075</c:v>
                </c:pt>
                <c:pt idx="32">
                  <c:v>1.82458015267175</c:v>
                </c:pt>
                <c:pt idx="33">
                  <c:v>1.972480974124805</c:v>
                </c:pt>
                <c:pt idx="34">
                  <c:v>1.62781021897812</c:v>
                </c:pt>
                <c:pt idx="35">
                  <c:v>1.689319562575956</c:v>
                </c:pt>
                <c:pt idx="36">
                  <c:v>1.35258358662613</c:v>
                </c:pt>
                <c:pt idx="37">
                  <c:v>1.343636363636363</c:v>
                </c:pt>
                <c:pt idx="38">
                  <c:v>1.230606060606068</c:v>
                </c:pt>
                <c:pt idx="39">
                  <c:v>1.45250755287009</c:v>
                </c:pt>
                <c:pt idx="40">
                  <c:v>1.430392749244726</c:v>
                </c:pt>
                <c:pt idx="41">
                  <c:v>1.315795795795778</c:v>
                </c:pt>
                <c:pt idx="42">
                  <c:v>0.818982035928147</c:v>
                </c:pt>
                <c:pt idx="43">
                  <c:v>0.612388059701502</c:v>
                </c:pt>
                <c:pt idx="44">
                  <c:v>0.72571428571428</c:v>
                </c:pt>
                <c:pt idx="45">
                  <c:v>0.602225519287848</c:v>
                </c:pt>
                <c:pt idx="46">
                  <c:v>1.025221238938046</c:v>
                </c:pt>
                <c:pt idx="47">
                  <c:v>1.254117647058818</c:v>
                </c:pt>
                <c:pt idx="48">
                  <c:v>1.447917888563054</c:v>
                </c:pt>
                <c:pt idx="49">
                  <c:v>1.441637426900608</c:v>
                </c:pt>
                <c:pt idx="50">
                  <c:v>0.77218658892126</c:v>
                </c:pt>
                <c:pt idx="51">
                  <c:v>0.586744186046524</c:v>
                </c:pt>
                <c:pt idx="52">
                  <c:v>0.532753623188408</c:v>
                </c:pt>
                <c:pt idx="53">
                  <c:v>0.964495677233446</c:v>
                </c:pt>
                <c:pt idx="54">
                  <c:v>1.555873925501444</c:v>
                </c:pt>
                <c:pt idx="55">
                  <c:v>1.551428571428574</c:v>
                </c:pt>
                <c:pt idx="56">
                  <c:v>1.391994301994306</c:v>
                </c:pt>
                <c:pt idx="57">
                  <c:v>1.334277620396591</c:v>
                </c:pt>
                <c:pt idx="58">
                  <c:v>1.307796610169483</c:v>
                </c:pt>
                <c:pt idx="59">
                  <c:v>1.92112359550562</c:v>
                </c:pt>
                <c:pt idx="60">
                  <c:v>1.707535014005624</c:v>
                </c:pt>
                <c:pt idx="61">
                  <c:v>0.705418994413395</c:v>
                </c:pt>
                <c:pt idx="62">
                  <c:v>0.535817174515249</c:v>
                </c:pt>
                <c:pt idx="63">
                  <c:v>0.449393939393922</c:v>
                </c:pt>
                <c:pt idx="64">
                  <c:v>0.796043956043956</c:v>
                </c:pt>
                <c:pt idx="65">
                  <c:v>0.669071038251382</c:v>
                </c:pt>
                <c:pt idx="66">
                  <c:v>0.743478260869557</c:v>
                </c:pt>
                <c:pt idx="67">
                  <c:v>0.718943089430897</c:v>
                </c:pt>
                <c:pt idx="68">
                  <c:v>0.459622641509435</c:v>
                </c:pt>
                <c:pt idx="69">
                  <c:v>0.279973190348522</c:v>
                </c:pt>
                <c:pt idx="70">
                  <c:v>-0.320000000000005</c:v>
                </c:pt>
                <c:pt idx="71">
                  <c:v>-0.700291777188308</c:v>
                </c:pt>
                <c:pt idx="72">
                  <c:v>-0.837044854881274</c:v>
                </c:pt>
                <c:pt idx="73">
                  <c:v>-1.02440944881889</c:v>
                </c:pt>
                <c:pt idx="74">
                  <c:v>-1.058642297650141</c:v>
                </c:pt>
                <c:pt idx="75">
                  <c:v>-0.295844155844158</c:v>
                </c:pt>
                <c:pt idx="76">
                  <c:v>-0.264145077720201</c:v>
                </c:pt>
                <c:pt idx="77">
                  <c:v>0.368556701030921</c:v>
                </c:pt>
                <c:pt idx="78">
                  <c:v>1.029820051413872</c:v>
                </c:pt>
                <c:pt idx="79">
                  <c:v>0.581025641025635</c:v>
                </c:pt>
                <c:pt idx="80">
                  <c:v>0.608367346938794</c:v>
                </c:pt>
                <c:pt idx="81">
                  <c:v>0.652893401015223</c:v>
                </c:pt>
                <c:pt idx="82">
                  <c:v>0.684646464646476</c:v>
                </c:pt>
                <c:pt idx="83">
                  <c:v>0.743668341708534</c:v>
                </c:pt>
                <c:pt idx="84">
                  <c:v>0.121854636591462</c:v>
                </c:pt>
                <c:pt idx="85">
                  <c:v>-0.559398496240607</c:v>
                </c:pt>
                <c:pt idx="86">
                  <c:v>0.230000000000008</c:v>
                </c:pt>
                <c:pt idx="87">
                  <c:v>0.218728179551118</c:v>
                </c:pt>
                <c:pt idx="88">
                  <c:v>0.464193548387077</c:v>
                </c:pt>
                <c:pt idx="89">
                  <c:v>0.947037037037033</c:v>
                </c:pt>
                <c:pt idx="90">
                  <c:v>1.024334975369461</c:v>
                </c:pt>
                <c:pt idx="91">
                  <c:v>1.071597051597071</c:v>
                </c:pt>
                <c:pt idx="92">
                  <c:v>1.473725490196067</c:v>
                </c:pt>
                <c:pt idx="93">
                  <c:v>1.561515892420518</c:v>
                </c:pt>
                <c:pt idx="94">
                  <c:v>1.365365853658534</c:v>
                </c:pt>
                <c:pt idx="95">
                  <c:v>1.663673965936745</c:v>
                </c:pt>
                <c:pt idx="96">
                  <c:v>1.769223300970864</c:v>
                </c:pt>
                <c:pt idx="97">
                  <c:v>1.735265700483096</c:v>
                </c:pt>
                <c:pt idx="98">
                  <c:v>1.259082125603866</c:v>
                </c:pt>
                <c:pt idx="99">
                  <c:v>0.958795180722884</c:v>
                </c:pt>
                <c:pt idx="100">
                  <c:v>0.831153846153855</c:v>
                </c:pt>
                <c:pt idx="101">
                  <c:v>1.194796163069538</c:v>
                </c:pt>
                <c:pt idx="102">
                  <c:v>2.268373205741621</c:v>
                </c:pt>
                <c:pt idx="103">
                  <c:v>1.271431980906912</c:v>
                </c:pt>
                <c:pt idx="104">
                  <c:v>0.926579572446553</c:v>
                </c:pt>
                <c:pt idx="105">
                  <c:v>-0.836872037914698</c:v>
                </c:pt>
                <c:pt idx="106">
                  <c:v>-0.42471698113207</c:v>
                </c:pt>
                <c:pt idx="107">
                  <c:v>-1.49117647058823</c:v>
                </c:pt>
                <c:pt idx="108">
                  <c:v>-1.831873536299755</c:v>
                </c:pt>
                <c:pt idx="109">
                  <c:v>-2.879999999999983</c:v>
                </c:pt>
                <c:pt idx="110">
                  <c:v>-2.178248847926267</c:v>
                </c:pt>
                <c:pt idx="111">
                  <c:v>-1.738649885583515</c:v>
                </c:pt>
                <c:pt idx="112">
                  <c:v>-2.476150341685649</c:v>
                </c:pt>
                <c:pt idx="113">
                  <c:v>-2.959728506787315</c:v>
                </c:pt>
                <c:pt idx="114">
                  <c:v>-3.988461538461521</c:v>
                </c:pt>
                <c:pt idx="115">
                  <c:v>-1.928888888888882</c:v>
                </c:pt>
                <c:pt idx="116">
                  <c:v>-3.886902654867239</c:v>
                </c:pt>
                <c:pt idx="117">
                  <c:v>-4.382105263157892</c:v>
                </c:pt>
                <c:pt idx="118">
                  <c:v>-4.730435729847501</c:v>
                </c:pt>
                <c:pt idx="119">
                  <c:v>-4.945032397408211</c:v>
                </c:pt>
                <c:pt idx="120">
                  <c:v>-5.492136752136751</c:v>
                </c:pt>
                <c:pt idx="121">
                  <c:v>-5.705073995771692</c:v>
                </c:pt>
                <c:pt idx="122">
                  <c:v>-4.970251046025103</c:v>
                </c:pt>
                <c:pt idx="123">
                  <c:v>-4.577110187110182</c:v>
                </c:pt>
                <c:pt idx="124">
                  <c:v>-4.029259259259256</c:v>
                </c:pt>
                <c:pt idx="125">
                  <c:v>-3.843673469387754</c:v>
                </c:pt>
                <c:pt idx="126">
                  <c:v>-3.403468559837743</c:v>
                </c:pt>
                <c:pt idx="127">
                  <c:v>-2.177234468937896</c:v>
                </c:pt>
                <c:pt idx="128">
                  <c:v>-1.485138339920947</c:v>
                </c:pt>
                <c:pt idx="129">
                  <c:v>-1.687058823529408</c:v>
                </c:pt>
                <c:pt idx="130">
                  <c:v>-1.89864077669903</c:v>
                </c:pt>
                <c:pt idx="131">
                  <c:v>-1.689094412331404</c:v>
                </c:pt>
                <c:pt idx="132">
                  <c:v>-1.822160611854692</c:v>
                </c:pt>
                <c:pt idx="133">
                  <c:v>-1.393764258555124</c:v>
                </c:pt>
                <c:pt idx="134">
                  <c:v>-1.060606060606056</c:v>
                </c:pt>
                <c:pt idx="135">
                  <c:v>-0.989056603773595</c:v>
                </c:pt>
                <c:pt idx="136">
                  <c:v>-1.014689265536722</c:v>
                </c:pt>
                <c:pt idx="137">
                  <c:v>-0.571308411214958</c:v>
                </c:pt>
                <c:pt idx="138">
                  <c:v>-0.325555555555558</c:v>
                </c:pt>
                <c:pt idx="139">
                  <c:v>-0.579557195571956</c:v>
                </c:pt>
                <c:pt idx="140">
                  <c:v>-0.414505494505497</c:v>
                </c:pt>
                <c:pt idx="141">
                  <c:v>-0.544480874316946</c:v>
                </c:pt>
                <c:pt idx="142">
                  <c:v>-0.313291139240511</c:v>
                </c:pt>
                <c:pt idx="143">
                  <c:v>-0.685971223021575</c:v>
                </c:pt>
                <c:pt idx="144">
                  <c:v>-0.577132616487466</c:v>
                </c:pt>
                <c:pt idx="145">
                  <c:v>-1.412289803220031</c:v>
                </c:pt>
                <c:pt idx="146">
                  <c:v>-1.828571428571428</c:v>
                </c:pt>
                <c:pt idx="147">
                  <c:v>-2.411871657754016</c:v>
                </c:pt>
                <c:pt idx="148">
                  <c:v>-1.777588652482284</c:v>
                </c:pt>
                <c:pt idx="149">
                  <c:v>-1.681940035273358</c:v>
                </c:pt>
                <c:pt idx="150">
                  <c:v>-1.476666666666665</c:v>
                </c:pt>
                <c:pt idx="151">
                  <c:v>-1.141762652705063</c:v>
                </c:pt>
                <c:pt idx="152">
                  <c:v>-0.613611111111095</c:v>
                </c:pt>
                <c:pt idx="153">
                  <c:v>-0.230328151986191</c:v>
                </c:pt>
                <c:pt idx="154">
                  <c:v>-0.612564543889843</c:v>
                </c:pt>
                <c:pt idx="155">
                  <c:v>-0.608082191780809</c:v>
                </c:pt>
                <c:pt idx="156">
                  <c:v>-0.374310051107331</c:v>
                </c:pt>
                <c:pt idx="157">
                  <c:v>0.210539629005058</c:v>
                </c:pt>
                <c:pt idx="158">
                  <c:v>-0.085838926174482</c:v>
                </c:pt>
                <c:pt idx="159">
                  <c:v>-0.209999999999995</c:v>
                </c:pt>
                <c:pt idx="160">
                  <c:v>-0.732857142857139</c:v>
                </c:pt>
                <c:pt idx="161">
                  <c:v>-0.708016528925616</c:v>
                </c:pt>
                <c:pt idx="162">
                  <c:v>-0.720263157894734</c:v>
                </c:pt>
                <c:pt idx="163">
                  <c:v>-0.775973813420625</c:v>
                </c:pt>
                <c:pt idx="164">
                  <c:v>-0.632871125611747</c:v>
                </c:pt>
                <c:pt idx="165">
                  <c:v>-0.93857142857142</c:v>
                </c:pt>
                <c:pt idx="166">
                  <c:v>-0.230967741935476</c:v>
                </c:pt>
                <c:pt idx="167">
                  <c:v>0.0912359550561579</c:v>
                </c:pt>
                <c:pt idx="168">
                  <c:v>0.0996012759170686</c:v>
                </c:pt>
                <c:pt idx="169">
                  <c:v>-0.52126984126985</c:v>
                </c:pt>
                <c:pt idx="170">
                  <c:v>-0.772365930599371</c:v>
                </c:pt>
                <c:pt idx="171">
                  <c:v>-1.025133020344283</c:v>
                </c:pt>
                <c:pt idx="172">
                  <c:v>-1.087674418604652</c:v>
                </c:pt>
                <c:pt idx="173">
                  <c:v>-2.016923076923073</c:v>
                </c:pt>
                <c:pt idx="174">
                  <c:v>-2.210381679389321</c:v>
                </c:pt>
                <c:pt idx="175">
                  <c:v>-2.316115326251881</c:v>
                </c:pt>
                <c:pt idx="176">
                  <c:v>-1.619699248120311</c:v>
                </c:pt>
                <c:pt idx="177">
                  <c:v>-0.371535022354719</c:v>
                </c:pt>
                <c:pt idx="178">
                  <c:v>-0.8025925925926</c:v>
                </c:pt>
                <c:pt idx="179">
                  <c:v>-1.214786450662737</c:v>
                </c:pt>
                <c:pt idx="180">
                  <c:v>-1.868613138686127</c:v>
                </c:pt>
                <c:pt idx="181">
                  <c:v>-1.301849710982643</c:v>
                </c:pt>
                <c:pt idx="182">
                  <c:v>0.607725321888428</c:v>
                </c:pt>
                <c:pt idx="183">
                  <c:v>-1.389235127478764</c:v>
                </c:pt>
                <c:pt idx="184">
                  <c:v>-5.845770308123241</c:v>
                </c:pt>
                <c:pt idx="185">
                  <c:v>-7.195927977839316</c:v>
                </c:pt>
                <c:pt idx="186">
                  <c:v>-5.090684931506837</c:v>
                </c:pt>
                <c:pt idx="187">
                  <c:v>-3.760094979647217</c:v>
                </c:pt>
                <c:pt idx="188">
                  <c:v>-2.498817204301077</c:v>
                </c:pt>
                <c:pt idx="189">
                  <c:v>-1.012978723404254</c:v>
                </c:pt>
                <c:pt idx="190">
                  <c:v>1.098421052631584</c:v>
                </c:pt>
                <c:pt idx="191">
                  <c:v>3.13629388816645</c:v>
                </c:pt>
                <c:pt idx="192">
                  <c:v>3.225128205128202</c:v>
                </c:pt>
                <c:pt idx="193">
                  <c:v>3.397594936708867</c:v>
                </c:pt>
                <c:pt idx="194">
                  <c:v>2.748264669163541</c:v>
                </c:pt>
                <c:pt idx="195">
                  <c:v>3.554029666254641</c:v>
                </c:pt>
                <c:pt idx="196">
                  <c:v>6.508078335373325</c:v>
                </c:pt>
                <c:pt idx="197">
                  <c:v>5.03303030303031</c:v>
                </c:pt>
                <c:pt idx="198">
                  <c:v>4.175181598062938</c:v>
                </c:pt>
                <c:pt idx="199">
                  <c:v>4.692692307692313</c:v>
                </c:pt>
                <c:pt idx="200">
                  <c:v>3.73456495828368</c:v>
                </c:pt>
                <c:pt idx="201">
                  <c:v>3.268453364817008</c:v>
                </c:pt>
                <c:pt idx="202">
                  <c:v>1.280560747663536</c:v>
                </c:pt>
                <c:pt idx="203">
                  <c:v>1.937962962962976</c:v>
                </c:pt>
                <c:pt idx="204">
                  <c:v>4.023119266055041</c:v>
                </c:pt>
                <c:pt idx="205">
                  <c:v>5.866363636363637</c:v>
                </c:pt>
                <c:pt idx="206">
                  <c:v>5.79512415349885</c:v>
                </c:pt>
                <c:pt idx="207">
                  <c:v>6.078226711560044</c:v>
                </c:pt>
                <c:pt idx="208">
                  <c:v>5.1780713489409</c:v>
                </c:pt>
                <c:pt idx="209">
                  <c:v>5.287679558011058</c:v>
                </c:pt>
                <c:pt idx="210">
                  <c:v>4.792622950819668</c:v>
                </c:pt>
                <c:pt idx="211">
                  <c:v>2.714707158351406</c:v>
                </c:pt>
                <c:pt idx="212">
                  <c:v>2.979076262083763</c:v>
                </c:pt>
                <c:pt idx="213">
                  <c:v>2.677880085653111</c:v>
                </c:pt>
                <c:pt idx="214">
                  <c:v>3.59238805970148</c:v>
                </c:pt>
                <c:pt idx="215">
                  <c:v>4.114282678002118</c:v>
                </c:pt>
                <c:pt idx="216">
                  <c:v>4.152372881355926</c:v>
                </c:pt>
                <c:pt idx="217">
                  <c:v>4.625311510031675</c:v>
                </c:pt>
                <c:pt idx="218">
                  <c:v>4.759714889123554</c:v>
                </c:pt>
                <c:pt idx="219">
                  <c:v>4.209999999999997</c:v>
                </c:pt>
                <c:pt idx="220">
                  <c:v>4.74891553701771</c:v>
                </c:pt>
                <c:pt idx="221">
                  <c:v>6.315773195876277</c:v>
                </c:pt>
                <c:pt idx="222">
                  <c:v>6.721025641025636</c:v>
                </c:pt>
                <c:pt idx="223">
                  <c:v>6.883500511770738</c:v>
                </c:pt>
                <c:pt idx="224">
                  <c:v>6.236438075742074</c:v>
                </c:pt>
                <c:pt idx="225">
                  <c:v>5.887706422018343</c:v>
                </c:pt>
                <c:pt idx="226">
                  <c:v>5.596734693877546</c:v>
                </c:pt>
                <c:pt idx="227">
                  <c:v>5.212896622313204</c:v>
                </c:pt>
                <c:pt idx="228">
                  <c:v>4.609908069458648</c:v>
                </c:pt>
                <c:pt idx="229">
                  <c:v>4.396122448979602</c:v>
                </c:pt>
                <c:pt idx="230">
                  <c:v>4.627033639143719</c:v>
                </c:pt>
                <c:pt idx="231">
                  <c:v>5.135344129554657</c:v>
                </c:pt>
                <c:pt idx="232">
                  <c:v>5.495322580645177</c:v>
                </c:pt>
                <c:pt idx="233">
                  <c:v>5.54404426559356</c:v>
                </c:pt>
                <c:pt idx="234">
                  <c:v>5.811382765531066</c:v>
                </c:pt>
                <c:pt idx="235">
                  <c:v>6.174295704295684</c:v>
                </c:pt>
                <c:pt idx="236">
                  <c:v>6.087131474103589</c:v>
                </c:pt>
                <c:pt idx="237">
                  <c:v>5.474126984126977</c:v>
                </c:pt>
                <c:pt idx="238">
                  <c:v>4.455697329376844</c:v>
                </c:pt>
                <c:pt idx="239">
                  <c:v>4.016607495069052</c:v>
                </c:pt>
                <c:pt idx="240">
                  <c:v>4.23404505386874</c:v>
                </c:pt>
                <c:pt idx="241">
                  <c:v>4.663762183235853</c:v>
                </c:pt>
                <c:pt idx="242">
                  <c:v>4.72991253644315</c:v>
                </c:pt>
                <c:pt idx="243">
                  <c:v>4.368199419167468</c:v>
                </c:pt>
                <c:pt idx="244">
                  <c:v>3.90512077294685</c:v>
                </c:pt>
                <c:pt idx="245">
                  <c:v>3.285583413693349</c:v>
                </c:pt>
                <c:pt idx="246">
                  <c:v>3.621786743515836</c:v>
                </c:pt>
                <c:pt idx="247">
                  <c:v>3.78750957854407</c:v>
                </c:pt>
                <c:pt idx="248">
                  <c:v>3.8526265520535</c:v>
                </c:pt>
                <c:pt idx="249">
                  <c:v>3.924985727878217</c:v>
                </c:pt>
                <c:pt idx="250">
                  <c:v>3.726229819563139</c:v>
                </c:pt>
                <c:pt idx="251">
                  <c:v>3.30853080568721</c:v>
                </c:pt>
              </c:numCache>
            </c:numRef>
          </c:val>
          <c:smooth val="0"/>
        </c:ser>
        <c:ser>
          <c:idx val="1"/>
          <c:order val="1"/>
          <c:tx>
            <c:v>Nominal Interest Rate</c:v>
          </c:tx>
          <c:spPr>
            <a:ln>
              <a:solidFill>
                <a:srgbClr val="004376"/>
              </a:solidFill>
            </a:ln>
          </c:spPr>
          <c:marker>
            <c:symbol val="none"/>
          </c:marker>
          <c:val>
            <c:numRef>
              <c:f>Data!$G$8:$G$259</c:f>
              <c:numCache>
                <c:formatCode>0.00</c:formatCode>
                <c:ptCount val="252"/>
                <c:pt idx="0">
                  <c:v>3.809999999999999</c:v>
                </c:pt>
                <c:pt idx="1">
                  <c:v>3.93</c:v>
                </c:pt>
                <c:pt idx="2">
                  <c:v>3.93</c:v>
                </c:pt>
                <c:pt idx="3">
                  <c:v>3.93</c:v>
                </c:pt>
                <c:pt idx="4">
                  <c:v>3.89</c:v>
                </c:pt>
                <c:pt idx="5">
                  <c:v>3.8</c:v>
                </c:pt>
                <c:pt idx="6">
                  <c:v>3.84</c:v>
                </c:pt>
                <c:pt idx="7">
                  <c:v>3.84</c:v>
                </c:pt>
                <c:pt idx="8">
                  <c:v>3.92</c:v>
                </c:pt>
                <c:pt idx="9">
                  <c:v>4.03</c:v>
                </c:pt>
                <c:pt idx="10">
                  <c:v>4.09</c:v>
                </c:pt>
                <c:pt idx="11">
                  <c:v>4.38</c:v>
                </c:pt>
                <c:pt idx="12">
                  <c:v>4.59</c:v>
                </c:pt>
                <c:pt idx="13">
                  <c:v>4.649999999999999</c:v>
                </c:pt>
                <c:pt idx="14">
                  <c:v>4.59</c:v>
                </c:pt>
                <c:pt idx="15">
                  <c:v>4.619999999999996</c:v>
                </c:pt>
                <c:pt idx="16">
                  <c:v>4.64</c:v>
                </c:pt>
                <c:pt idx="17">
                  <c:v>4.5</c:v>
                </c:pt>
                <c:pt idx="18">
                  <c:v>4.8</c:v>
                </c:pt>
                <c:pt idx="19">
                  <c:v>4.96</c:v>
                </c:pt>
                <c:pt idx="20">
                  <c:v>5.37</c:v>
                </c:pt>
                <c:pt idx="21">
                  <c:v>5.35</c:v>
                </c:pt>
                <c:pt idx="22">
                  <c:v>5.319999999999998</c:v>
                </c:pt>
                <c:pt idx="23">
                  <c:v>4.96</c:v>
                </c:pt>
                <c:pt idx="24">
                  <c:v>4.72</c:v>
                </c:pt>
                <c:pt idx="25">
                  <c:v>4.56</c:v>
                </c:pt>
                <c:pt idx="26">
                  <c:v>4.26</c:v>
                </c:pt>
                <c:pt idx="27">
                  <c:v>3.84</c:v>
                </c:pt>
                <c:pt idx="28">
                  <c:v>3.6</c:v>
                </c:pt>
                <c:pt idx="29">
                  <c:v>3.54</c:v>
                </c:pt>
                <c:pt idx="30">
                  <c:v>4.21</c:v>
                </c:pt>
                <c:pt idx="31">
                  <c:v>4.27</c:v>
                </c:pt>
                <c:pt idx="32">
                  <c:v>4.42</c:v>
                </c:pt>
                <c:pt idx="33">
                  <c:v>4.56</c:v>
                </c:pt>
                <c:pt idx="34">
                  <c:v>4.73</c:v>
                </c:pt>
                <c:pt idx="35">
                  <c:v>4.970000000000002</c:v>
                </c:pt>
                <c:pt idx="36">
                  <c:v>5.0</c:v>
                </c:pt>
                <c:pt idx="37">
                  <c:v>4.98</c:v>
                </c:pt>
                <c:pt idx="38">
                  <c:v>5.17</c:v>
                </c:pt>
                <c:pt idx="39">
                  <c:v>5.38</c:v>
                </c:pt>
                <c:pt idx="40">
                  <c:v>5.659999999999997</c:v>
                </c:pt>
                <c:pt idx="41">
                  <c:v>5.52</c:v>
                </c:pt>
                <c:pt idx="42">
                  <c:v>5.31</c:v>
                </c:pt>
                <c:pt idx="43">
                  <c:v>5.09</c:v>
                </c:pt>
                <c:pt idx="44">
                  <c:v>5.189999999999999</c:v>
                </c:pt>
                <c:pt idx="45">
                  <c:v>5.35</c:v>
                </c:pt>
                <c:pt idx="46">
                  <c:v>5.45</c:v>
                </c:pt>
                <c:pt idx="47">
                  <c:v>5.96</c:v>
                </c:pt>
                <c:pt idx="48">
                  <c:v>6.14</c:v>
                </c:pt>
                <c:pt idx="49">
                  <c:v>6.119999999999997</c:v>
                </c:pt>
                <c:pt idx="50">
                  <c:v>6.02</c:v>
                </c:pt>
                <c:pt idx="51">
                  <c:v>6.109999999999999</c:v>
                </c:pt>
                <c:pt idx="52">
                  <c:v>6.04</c:v>
                </c:pt>
                <c:pt idx="53">
                  <c:v>6.44</c:v>
                </c:pt>
                <c:pt idx="54">
                  <c:v>7.0</c:v>
                </c:pt>
                <c:pt idx="55">
                  <c:v>6.98</c:v>
                </c:pt>
                <c:pt idx="56">
                  <c:v>7.09</c:v>
                </c:pt>
                <c:pt idx="57">
                  <c:v>7.0</c:v>
                </c:pt>
                <c:pt idx="58">
                  <c:v>7.24</c:v>
                </c:pt>
                <c:pt idx="59">
                  <c:v>7.819999999999998</c:v>
                </c:pt>
                <c:pt idx="60">
                  <c:v>7.87</c:v>
                </c:pt>
                <c:pt idx="61">
                  <c:v>7.13</c:v>
                </c:pt>
                <c:pt idx="62">
                  <c:v>6.63</c:v>
                </c:pt>
                <c:pt idx="63">
                  <c:v>6.51</c:v>
                </c:pt>
                <c:pt idx="64">
                  <c:v>6.84</c:v>
                </c:pt>
                <c:pt idx="65">
                  <c:v>6.68</c:v>
                </c:pt>
                <c:pt idx="66">
                  <c:v>6.45</c:v>
                </c:pt>
                <c:pt idx="67">
                  <c:v>6.41</c:v>
                </c:pt>
                <c:pt idx="68">
                  <c:v>6.119999999999997</c:v>
                </c:pt>
                <c:pt idx="69">
                  <c:v>5.91</c:v>
                </c:pt>
                <c:pt idx="70">
                  <c:v>5.28</c:v>
                </c:pt>
                <c:pt idx="71">
                  <c:v>4.87</c:v>
                </c:pt>
                <c:pt idx="72">
                  <c:v>4.44</c:v>
                </c:pt>
                <c:pt idx="73">
                  <c:v>3.7</c:v>
                </c:pt>
                <c:pt idx="74">
                  <c:v>3.38</c:v>
                </c:pt>
                <c:pt idx="75">
                  <c:v>3.86</c:v>
                </c:pt>
                <c:pt idx="76">
                  <c:v>4.14</c:v>
                </c:pt>
                <c:pt idx="77">
                  <c:v>4.75</c:v>
                </c:pt>
                <c:pt idx="78">
                  <c:v>5.4</c:v>
                </c:pt>
                <c:pt idx="79">
                  <c:v>4.94</c:v>
                </c:pt>
                <c:pt idx="80">
                  <c:v>4.689999999999999</c:v>
                </c:pt>
                <c:pt idx="81">
                  <c:v>4.46</c:v>
                </c:pt>
                <c:pt idx="82">
                  <c:v>4.22</c:v>
                </c:pt>
                <c:pt idx="83">
                  <c:v>4.01</c:v>
                </c:pt>
                <c:pt idx="84">
                  <c:v>3.38</c:v>
                </c:pt>
                <c:pt idx="85">
                  <c:v>3.2</c:v>
                </c:pt>
                <c:pt idx="86">
                  <c:v>3.73</c:v>
                </c:pt>
                <c:pt idx="87">
                  <c:v>3.71</c:v>
                </c:pt>
                <c:pt idx="88">
                  <c:v>3.69</c:v>
                </c:pt>
                <c:pt idx="89">
                  <c:v>3.91</c:v>
                </c:pt>
                <c:pt idx="90">
                  <c:v>3.98</c:v>
                </c:pt>
                <c:pt idx="91">
                  <c:v>4.02</c:v>
                </c:pt>
                <c:pt idx="92">
                  <c:v>4.659999999999997</c:v>
                </c:pt>
                <c:pt idx="93">
                  <c:v>4.74</c:v>
                </c:pt>
                <c:pt idx="94">
                  <c:v>4.78</c:v>
                </c:pt>
                <c:pt idx="95">
                  <c:v>5.07</c:v>
                </c:pt>
                <c:pt idx="96">
                  <c:v>5.41</c:v>
                </c:pt>
                <c:pt idx="97">
                  <c:v>5.6</c:v>
                </c:pt>
                <c:pt idx="98">
                  <c:v>6.09</c:v>
                </c:pt>
                <c:pt idx="99">
                  <c:v>6.26</c:v>
                </c:pt>
                <c:pt idx="100">
                  <c:v>6.359999999999998</c:v>
                </c:pt>
                <c:pt idx="101">
                  <c:v>7.189999999999999</c:v>
                </c:pt>
                <c:pt idx="102">
                  <c:v>8.01</c:v>
                </c:pt>
                <c:pt idx="103">
                  <c:v>8.67</c:v>
                </c:pt>
                <c:pt idx="104">
                  <c:v>8.290000000000001</c:v>
                </c:pt>
                <c:pt idx="105">
                  <c:v>7.22</c:v>
                </c:pt>
                <c:pt idx="106">
                  <c:v>7.83</c:v>
                </c:pt>
                <c:pt idx="107">
                  <c:v>7.45</c:v>
                </c:pt>
                <c:pt idx="108">
                  <c:v>7.770000000000001</c:v>
                </c:pt>
                <c:pt idx="109">
                  <c:v>7.119999999999997</c:v>
                </c:pt>
                <c:pt idx="110">
                  <c:v>7.96</c:v>
                </c:pt>
                <c:pt idx="111">
                  <c:v>8.33</c:v>
                </c:pt>
                <c:pt idx="112">
                  <c:v>8.23</c:v>
                </c:pt>
                <c:pt idx="113">
                  <c:v>7.9</c:v>
                </c:pt>
                <c:pt idx="114">
                  <c:v>7.55</c:v>
                </c:pt>
                <c:pt idx="115">
                  <c:v>8.960000000000002</c:v>
                </c:pt>
                <c:pt idx="116">
                  <c:v>8.06</c:v>
                </c:pt>
                <c:pt idx="117">
                  <c:v>7.46</c:v>
                </c:pt>
                <c:pt idx="118">
                  <c:v>7.470000000000002</c:v>
                </c:pt>
                <c:pt idx="119">
                  <c:v>7.149999999999999</c:v>
                </c:pt>
                <c:pt idx="120">
                  <c:v>6.26</c:v>
                </c:pt>
                <c:pt idx="121">
                  <c:v>5.5</c:v>
                </c:pt>
                <c:pt idx="122">
                  <c:v>5.49</c:v>
                </c:pt>
                <c:pt idx="123">
                  <c:v>5.609999999999998</c:v>
                </c:pt>
                <c:pt idx="124">
                  <c:v>5.23</c:v>
                </c:pt>
                <c:pt idx="125">
                  <c:v>5.34</c:v>
                </c:pt>
                <c:pt idx="126">
                  <c:v>6.13</c:v>
                </c:pt>
                <c:pt idx="127">
                  <c:v>6.44</c:v>
                </c:pt>
                <c:pt idx="128">
                  <c:v>6.42</c:v>
                </c:pt>
                <c:pt idx="129">
                  <c:v>5.96</c:v>
                </c:pt>
                <c:pt idx="130">
                  <c:v>5.48</c:v>
                </c:pt>
                <c:pt idx="131">
                  <c:v>5.44</c:v>
                </c:pt>
                <c:pt idx="132">
                  <c:v>4.87</c:v>
                </c:pt>
                <c:pt idx="133">
                  <c:v>4.88</c:v>
                </c:pt>
                <c:pt idx="134">
                  <c:v>5.0</c:v>
                </c:pt>
                <c:pt idx="135">
                  <c:v>4.859999999999998</c:v>
                </c:pt>
                <c:pt idx="136">
                  <c:v>5.2</c:v>
                </c:pt>
                <c:pt idx="137">
                  <c:v>5.41</c:v>
                </c:pt>
                <c:pt idx="138">
                  <c:v>5.23</c:v>
                </c:pt>
                <c:pt idx="139">
                  <c:v>5.14</c:v>
                </c:pt>
                <c:pt idx="140">
                  <c:v>5.08</c:v>
                </c:pt>
                <c:pt idx="141">
                  <c:v>4.92</c:v>
                </c:pt>
                <c:pt idx="142">
                  <c:v>4.75</c:v>
                </c:pt>
                <c:pt idx="143">
                  <c:v>4.35</c:v>
                </c:pt>
                <c:pt idx="144">
                  <c:v>4.619999999999996</c:v>
                </c:pt>
                <c:pt idx="145">
                  <c:v>4.67</c:v>
                </c:pt>
                <c:pt idx="146">
                  <c:v>4.6</c:v>
                </c:pt>
                <c:pt idx="147">
                  <c:v>4.54</c:v>
                </c:pt>
                <c:pt idx="148">
                  <c:v>4.96</c:v>
                </c:pt>
                <c:pt idx="149">
                  <c:v>5.02</c:v>
                </c:pt>
                <c:pt idx="150">
                  <c:v>5.189999999999999</c:v>
                </c:pt>
                <c:pt idx="151">
                  <c:v>5.49</c:v>
                </c:pt>
                <c:pt idx="152">
                  <c:v>5.81</c:v>
                </c:pt>
                <c:pt idx="153">
                  <c:v>6.159999999999997</c:v>
                </c:pt>
                <c:pt idx="154">
                  <c:v>6.1</c:v>
                </c:pt>
                <c:pt idx="155">
                  <c:v>6.07</c:v>
                </c:pt>
                <c:pt idx="156">
                  <c:v>6.44</c:v>
                </c:pt>
                <c:pt idx="157">
                  <c:v>6.45</c:v>
                </c:pt>
                <c:pt idx="158">
                  <c:v>6.29</c:v>
                </c:pt>
                <c:pt idx="159">
                  <c:v>6.29</c:v>
                </c:pt>
                <c:pt idx="160">
                  <c:v>6.41</c:v>
                </c:pt>
                <c:pt idx="161">
                  <c:v>6.73</c:v>
                </c:pt>
                <c:pt idx="162">
                  <c:v>7.01</c:v>
                </c:pt>
                <c:pt idx="163">
                  <c:v>7.08</c:v>
                </c:pt>
                <c:pt idx="164">
                  <c:v>7.85</c:v>
                </c:pt>
                <c:pt idx="165">
                  <c:v>7.99</c:v>
                </c:pt>
                <c:pt idx="166">
                  <c:v>8.64</c:v>
                </c:pt>
                <c:pt idx="167">
                  <c:v>9.08</c:v>
                </c:pt>
                <c:pt idx="168">
                  <c:v>9.350000000000006</c:v>
                </c:pt>
                <c:pt idx="169">
                  <c:v>9.32</c:v>
                </c:pt>
                <c:pt idx="170">
                  <c:v>9.48</c:v>
                </c:pt>
                <c:pt idx="171">
                  <c:v>9.460000000000002</c:v>
                </c:pt>
                <c:pt idx="172">
                  <c:v>9.61</c:v>
                </c:pt>
                <c:pt idx="173">
                  <c:v>9.06</c:v>
                </c:pt>
                <c:pt idx="174">
                  <c:v>9.24</c:v>
                </c:pt>
                <c:pt idx="175">
                  <c:v>9.52</c:v>
                </c:pt>
                <c:pt idx="176">
                  <c:v>10.26</c:v>
                </c:pt>
                <c:pt idx="177">
                  <c:v>11.7</c:v>
                </c:pt>
                <c:pt idx="178">
                  <c:v>11.79</c:v>
                </c:pt>
                <c:pt idx="179">
                  <c:v>12.04</c:v>
                </c:pt>
                <c:pt idx="180">
                  <c:v>12.0</c:v>
                </c:pt>
                <c:pt idx="181">
                  <c:v>12.86000000000001</c:v>
                </c:pt>
                <c:pt idx="182">
                  <c:v>15.2</c:v>
                </c:pt>
                <c:pt idx="183">
                  <c:v>13.2</c:v>
                </c:pt>
                <c:pt idx="184">
                  <c:v>8.58</c:v>
                </c:pt>
                <c:pt idx="185">
                  <c:v>7.07</c:v>
                </c:pt>
                <c:pt idx="186">
                  <c:v>8.06</c:v>
                </c:pt>
                <c:pt idx="187">
                  <c:v>9.130000000000001</c:v>
                </c:pt>
                <c:pt idx="188">
                  <c:v>10.27</c:v>
                </c:pt>
                <c:pt idx="189">
                  <c:v>11.62</c:v>
                </c:pt>
                <c:pt idx="190">
                  <c:v>13.73</c:v>
                </c:pt>
                <c:pt idx="191">
                  <c:v>15.49</c:v>
                </c:pt>
                <c:pt idx="192">
                  <c:v>15.02</c:v>
                </c:pt>
                <c:pt idx="193">
                  <c:v>14.79</c:v>
                </c:pt>
                <c:pt idx="194">
                  <c:v>13.36000000000001</c:v>
                </c:pt>
                <c:pt idx="195">
                  <c:v>13.69</c:v>
                </c:pt>
                <c:pt idx="196">
                  <c:v>16.3</c:v>
                </c:pt>
                <c:pt idx="197">
                  <c:v>14.73</c:v>
                </c:pt>
                <c:pt idx="198">
                  <c:v>14.95000000000001</c:v>
                </c:pt>
                <c:pt idx="199">
                  <c:v>15.51</c:v>
                </c:pt>
                <c:pt idx="200">
                  <c:v>14.7</c:v>
                </c:pt>
                <c:pt idx="201">
                  <c:v>13.54</c:v>
                </c:pt>
                <c:pt idx="202">
                  <c:v>10.86000000000001</c:v>
                </c:pt>
                <c:pt idx="203">
                  <c:v>10.85000000000001</c:v>
                </c:pt>
                <c:pt idx="204">
                  <c:v>12.28</c:v>
                </c:pt>
                <c:pt idx="205">
                  <c:v>13.48</c:v>
                </c:pt>
                <c:pt idx="206">
                  <c:v>12.68</c:v>
                </c:pt>
                <c:pt idx="207">
                  <c:v>12.7</c:v>
                </c:pt>
                <c:pt idx="208">
                  <c:v>12.09</c:v>
                </c:pt>
                <c:pt idx="209">
                  <c:v>12.47</c:v>
                </c:pt>
                <c:pt idx="210">
                  <c:v>11.35000000000001</c:v>
                </c:pt>
                <c:pt idx="211">
                  <c:v>8.68</c:v>
                </c:pt>
                <c:pt idx="212">
                  <c:v>7.92</c:v>
                </c:pt>
                <c:pt idx="213">
                  <c:v>7.71</c:v>
                </c:pt>
                <c:pt idx="214">
                  <c:v>8.07</c:v>
                </c:pt>
                <c:pt idx="215">
                  <c:v>7.94</c:v>
                </c:pt>
                <c:pt idx="216">
                  <c:v>7.859999999999998</c:v>
                </c:pt>
                <c:pt idx="217">
                  <c:v>8.11</c:v>
                </c:pt>
                <c:pt idx="218">
                  <c:v>8.350000000000006</c:v>
                </c:pt>
                <c:pt idx="219">
                  <c:v>8.210000000000001</c:v>
                </c:pt>
                <c:pt idx="220">
                  <c:v>8.19</c:v>
                </c:pt>
                <c:pt idx="221">
                  <c:v>8.790000000000001</c:v>
                </c:pt>
                <c:pt idx="222">
                  <c:v>9.08</c:v>
                </c:pt>
                <c:pt idx="223">
                  <c:v>9.34</c:v>
                </c:pt>
                <c:pt idx="224">
                  <c:v>9.0</c:v>
                </c:pt>
                <c:pt idx="225">
                  <c:v>8.64</c:v>
                </c:pt>
                <c:pt idx="226">
                  <c:v>8.76</c:v>
                </c:pt>
                <c:pt idx="227">
                  <c:v>9.0</c:v>
                </c:pt>
                <c:pt idx="228">
                  <c:v>8.9</c:v>
                </c:pt>
                <c:pt idx="229">
                  <c:v>9.09</c:v>
                </c:pt>
                <c:pt idx="230">
                  <c:v>9.52</c:v>
                </c:pt>
                <c:pt idx="231">
                  <c:v>9.69</c:v>
                </c:pt>
                <c:pt idx="232">
                  <c:v>9.83</c:v>
                </c:pt>
                <c:pt idx="233">
                  <c:v>9.870000000000002</c:v>
                </c:pt>
                <c:pt idx="234">
                  <c:v>10.12</c:v>
                </c:pt>
                <c:pt idx="235">
                  <c:v>10.47</c:v>
                </c:pt>
                <c:pt idx="236">
                  <c:v>10.37000000000001</c:v>
                </c:pt>
                <c:pt idx="237">
                  <c:v>9.74</c:v>
                </c:pt>
                <c:pt idx="238">
                  <c:v>8.61</c:v>
                </c:pt>
                <c:pt idx="239">
                  <c:v>8.06</c:v>
                </c:pt>
                <c:pt idx="240">
                  <c:v>7.76</c:v>
                </c:pt>
                <c:pt idx="241">
                  <c:v>8.27</c:v>
                </c:pt>
                <c:pt idx="242">
                  <c:v>8.52</c:v>
                </c:pt>
                <c:pt idx="243">
                  <c:v>7.95</c:v>
                </c:pt>
                <c:pt idx="244">
                  <c:v>7.48</c:v>
                </c:pt>
                <c:pt idx="245">
                  <c:v>6.95</c:v>
                </c:pt>
                <c:pt idx="246">
                  <c:v>7.08</c:v>
                </c:pt>
                <c:pt idx="247">
                  <c:v>7.14</c:v>
                </c:pt>
                <c:pt idx="248">
                  <c:v>7.1</c:v>
                </c:pt>
                <c:pt idx="249">
                  <c:v>7.159999999999997</c:v>
                </c:pt>
                <c:pt idx="250">
                  <c:v>7.24</c:v>
                </c:pt>
                <c:pt idx="251">
                  <c:v>7.1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1454104"/>
        <c:axId val="2101948376"/>
      </c:lineChart>
      <c:dateAx>
        <c:axId val="2101454104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2101948376"/>
        <c:crosses val="autoZero"/>
        <c:auto val="1"/>
        <c:lblOffset val="100"/>
        <c:baseTimeUnit val="months"/>
        <c:majorUnit val="2.0"/>
        <c:majorTimeUnit val="years"/>
      </c:dateAx>
      <c:valAx>
        <c:axId val="210194837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01454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60170257716028"/>
          <c:y val="0.764103385381912"/>
          <c:w val="0.199129453062655"/>
          <c:h val="0.166493393834245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73428541116017"/>
          <c:y val="0.092681894162671"/>
          <c:w val="0.900497718980207"/>
          <c:h val="0.835487568243914"/>
        </c:manualLayout>
      </c:layout>
      <c:scatterChart>
        <c:scatterStyle val="lineMarker"/>
        <c:varyColors val="0"/>
        <c:ser>
          <c:idx val="1"/>
          <c:order val="0"/>
          <c:tx>
            <c:v>Phillips Curve 1969-85</c:v>
          </c:tx>
          <c:spPr>
            <a:ln w="28575">
              <a:noFill/>
            </a:ln>
          </c:spPr>
          <c:marker>
            <c:symbol val="diamond"/>
            <c:size val="6"/>
            <c:spPr>
              <a:solidFill>
                <a:srgbClr val="C00000"/>
              </a:solidFill>
              <a:ln>
                <a:noFill/>
              </a:ln>
            </c:spPr>
          </c:marker>
          <c:xVal>
            <c:numRef>
              <c:f>Data_Annual!$C$27:$C$43</c:f>
              <c:numCache>
                <c:formatCode>0.0</c:formatCode>
                <c:ptCount val="17"/>
                <c:pt idx="0">
                  <c:v>3.491666666666667</c:v>
                </c:pt>
                <c:pt idx="1">
                  <c:v>4.98333333333334</c:v>
                </c:pt>
                <c:pt idx="2">
                  <c:v>5.95</c:v>
                </c:pt>
                <c:pt idx="3">
                  <c:v>5.6</c:v>
                </c:pt>
                <c:pt idx="4">
                  <c:v>4.858333333333333</c:v>
                </c:pt>
                <c:pt idx="5">
                  <c:v>5.641666666666668</c:v>
                </c:pt>
                <c:pt idx="6">
                  <c:v>8.475000000000006</c:v>
                </c:pt>
                <c:pt idx="7">
                  <c:v>7.699999999999997</c:v>
                </c:pt>
                <c:pt idx="8">
                  <c:v>7.050000000000001</c:v>
                </c:pt>
                <c:pt idx="9">
                  <c:v>6.066666666666666</c:v>
                </c:pt>
                <c:pt idx="10">
                  <c:v>5.85</c:v>
                </c:pt>
                <c:pt idx="11">
                  <c:v>7.175000000000001</c:v>
                </c:pt>
                <c:pt idx="12">
                  <c:v>7.616666666666667</c:v>
                </c:pt>
                <c:pt idx="13">
                  <c:v>9.708333333333323</c:v>
                </c:pt>
                <c:pt idx="14">
                  <c:v>9.6</c:v>
                </c:pt>
                <c:pt idx="15">
                  <c:v>7.508333333333338</c:v>
                </c:pt>
                <c:pt idx="16">
                  <c:v>7.191666666666666</c:v>
                </c:pt>
              </c:numCache>
            </c:numRef>
          </c:xVal>
          <c:yVal>
            <c:numRef>
              <c:f>Data_Annual!$E$27:$E$43</c:f>
              <c:numCache>
                <c:formatCode>General</c:formatCode>
                <c:ptCount val="17"/>
                <c:pt idx="0">
                  <c:v>5.437125748502969</c:v>
                </c:pt>
                <c:pt idx="1">
                  <c:v>5.8836892321672</c:v>
                </c:pt>
                <c:pt idx="2">
                  <c:v>4.226560823857548</c:v>
                </c:pt>
                <c:pt idx="3">
                  <c:v>3.272951832029625</c:v>
                </c:pt>
                <c:pt idx="4">
                  <c:v>6.258720350807279</c:v>
                </c:pt>
                <c:pt idx="5">
                  <c:v>11.01106734196209</c:v>
                </c:pt>
                <c:pt idx="6">
                  <c:v>9.141601892531254</c:v>
                </c:pt>
                <c:pt idx="7">
                  <c:v>5.77488775352224</c:v>
                </c:pt>
                <c:pt idx="8">
                  <c:v>6.469555035128805</c:v>
                </c:pt>
                <c:pt idx="9">
                  <c:v>7.62991476491612</c:v>
                </c:pt>
                <c:pt idx="10">
                  <c:v>11.25303359305148</c:v>
                </c:pt>
                <c:pt idx="11">
                  <c:v>13.50172215843859</c:v>
                </c:pt>
                <c:pt idx="12">
                  <c:v>10.37831276552699</c:v>
                </c:pt>
                <c:pt idx="13">
                  <c:v>6.158357771261036</c:v>
                </c:pt>
                <c:pt idx="14">
                  <c:v>3.159530386740307</c:v>
                </c:pt>
                <c:pt idx="15">
                  <c:v>4.368200836820097</c:v>
                </c:pt>
                <c:pt idx="16">
                  <c:v>3.527902501603599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3385320"/>
        <c:axId val="2101825752"/>
      </c:scatterChart>
      <c:valAx>
        <c:axId val="2103385320"/>
        <c:scaling>
          <c:orientation val="minMax"/>
          <c:min val="3.0"/>
        </c:scaling>
        <c:delete val="0"/>
        <c:axPos val="b"/>
        <c:numFmt formatCode="0" sourceLinked="0"/>
        <c:majorTickMark val="out"/>
        <c:minorTickMark val="none"/>
        <c:tickLblPos val="low"/>
        <c:crossAx val="2101825752"/>
        <c:crosses val="autoZero"/>
        <c:crossBetween val="midCat"/>
      </c:valAx>
      <c:valAx>
        <c:axId val="2101825752"/>
        <c:scaling>
          <c:orientation val="minMax"/>
          <c:max val="14.0"/>
          <c:min val="2.0"/>
        </c:scaling>
        <c:delete val="0"/>
        <c:axPos val="l"/>
        <c:numFmt formatCode="General" sourceLinked="1"/>
        <c:majorTickMark val="out"/>
        <c:minorTickMark val="none"/>
        <c:tickLblPos val="nextTo"/>
        <c:crossAx val="21033853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07560462638929"/>
          <c:y val="0.023187045753359"/>
          <c:w val="0.271360647338064"/>
          <c:h val="0.116375423393305"/>
        </c:manualLayout>
      </c:layout>
      <c:overlay val="0"/>
      <c:txPr>
        <a:bodyPr/>
        <a:lstStyle/>
        <a:p>
          <a:pPr>
            <a:defRPr sz="10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89553765270082"/>
          <c:y val="0.0916499875364741"/>
          <c:w val="0.900497718980207"/>
          <c:h val="0.836519474870111"/>
        </c:manualLayout>
      </c:layout>
      <c:scatterChart>
        <c:scatterStyle val="lineMarker"/>
        <c:varyColors val="0"/>
        <c:ser>
          <c:idx val="0"/>
          <c:order val="0"/>
          <c:tx>
            <c:v>Phillips Curve 1959-68</c:v>
          </c:tx>
          <c:spPr>
            <a:ln w="28575">
              <a:noFill/>
            </a:ln>
          </c:spPr>
          <c:marker>
            <c:symbol val="diamond"/>
            <c:size val="6"/>
            <c:spPr>
              <a:solidFill>
                <a:srgbClr val="0070C0"/>
              </a:solidFill>
              <a:ln>
                <a:noFill/>
              </a:ln>
            </c:spPr>
          </c:marker>
          <c:xVal>
            <c:numRef>
              <c:f>Data_Annual!$C$17:$C$26</c:f>
              <c:numCache>
                <c:formatCode>0.0</c:formatCode>
                <c:ptCount val="10"/>
                <c:pt idx="0">
                  <c:v>5.45</c:v>
                </c:pt>
                <c:pt idx="1">
                  <c:v>5.54166666666667</c:v>
                </c:pt>
                <c:pt idx="2">
                  <c:v>6.691666666666666</c:v>
                </c:pt>
                <c:pt idx="3">
                  <c:v>5.566666666666667</c:v>
                </c:pt>
                <c:pt idx="4">
                  <c:v>5.641666666666668</c:v>
                </c:pt>
                <c:pt idx="5">
                  <c:v>5.158333333333333</c:v>
                </c:pt>
                <c:pt idx="6">
                  <c:v>4.508333333333338</c:v>
                </c:pt>
                <c:pt idx="7">
                  <c:v>3.791666666666666</c:v>
                </c:pt>
                <c:pt idx="8">
                  <c:v>3.841666666666666</c:v>
                </c:pt>
                <c:pt idx="9">
                  <c:v>3.558333333333333</c:v>
                </c:pt>
              </c:numCache>
            </c:numRef>
          </c:xVal>
          <c:yVal>
            <c:numRef>
              <c:f>Data_Annual!$E$17:$E$26</c:f>
              <c:numCache>
                <c:formatCode>General</c:formatCode>
                <c:ptCount val="10"/>
                <c:pt idx="0">
                  <c:v>0.931990651239301</c:v>
                </c:pt>
                <c:pt idx="1">
                  <c:v>1.492281303602039</c:v>
                </c:pt>
                <c:pt idx="2">
                  <c:v>1.070362233113631</c:v>
                </c:pt>
                <c:pt idx="3">
                  <c:v>1.176077141742373</c:v>
                </c:pt>
                <c:pt idx="4">
                  <c:v>1.256059938298827</c:v>
                </c:pt>
                <c:pt idx="5">
                  <c:v>1.322089227421097</c:v>
                </c:pt>
                <c:pt idx="6">
                  <c:v>1.578693014014942</c:v>
                </c:pt>
                <c:pt idx="7">
                  <c:v>2.989374636570274</c:v>
                </c:pt>
                <c:pt idx="8">
                  <c:v>2.784550237392526</c:v>
                </c:pt>
                <c:pt idx="9">
                  <c:v>4.244694132334617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7451416"/>
        <c:axId val="2077455832"/>
      </c:scatterChart>
      <c:valAx>
        <c:axId val="2077451416"/>
        <c:scaling>
          <c:orientation val="minMax"/>
          <c:max val="8.0"/>
          <c:min val="2.0"/>
        </c:scaling>
        <c:delete val="0"/>
        <c:axPos val="b"/>
        <c:numFmt formatCode="0" sourceLinked="0"/>
        <c:majorTickMark val="out"/>
        <c:minorTickMark val="none"/>
        <c:tickLblPos val="low"/>
        <c:txPr>
          <a:bodyPr/>
          <a:lstStyle/>
          <a:p>
            <a:pPr>
              <a:defRPr sz="1000"/>
            </a:pPr>
            <a:endParaRPr lang="en-US"/>
          </a:p>
        </c:txPr>
        <c:crossAx val="2077455832"/>
        <c:crossesAt val="-1.0"/>
        <c:crossBetween val="midCat"/>
      </c:valAx>
      <c:valAx>
        <c:axId val="2077455832"/>
        <c:scaling>
          <c:orientation val="minMax"/>
          <c:max val="6.0"/>
          <c:min val="-1.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0774514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7441187907067"/>
          <c:y val="0.0262112836454102"/>
          <c:w val="0.258118306681572"/>
          <c:h val="0.0992613295241778"/>
        </c:manualLayout>
      </c:layout>
      <c:overlay val="0"/>
      <c:txPr>
        <a:bodyPr/>
        <a:lstStyle/>
        <a:p>
          <a:pPr>
            <a:defRPr sz="10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6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1.1523E-7</cdr:x>
      <cdr:y>1.58804E-7</cdr:y>
    </cdr:from>
    <cdr:to>
      <cdr:x>0.14547</cdr:x>
      <cdr:y>0.06963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" y="1"/>
          <a:ext cx="1262439" cy="438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latin typeface="Times New Roman" pitchFamily="18" charset="0"/>
              <a:cs typeface="Times New Roman" pitchFamily="18" charset="0"/>
            </a:rPr>
            <a:t>USD Billions</a:t>
          </a:r>
        </a:p>
      </cdr:txBody>
    </cdr:sp>
  </cdr:relSizeAnchor>
  <cdr:relSizeAnchor xmlns:cdr="http://schemas.openxmlformats.org/drawingml/2006/chartDrawing">
    <cdr:from>
      <cdr:x>0.80226</cdr:x>
      <cdr:y>0</cdr:y>
    </cdr:from>
    <cdr:to>
      <cdr:x>1</cdr:x>
      <cdr:y>0.06723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962321" y="0"/>
          <a:ext cx="1716012" cy="423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400" b="1" dirty="0">
              <a:latin typeface="Times New Roman" pitchFamily="18" charset="0"/>
              <a:cs typeface="Times New Roman" pitchFamily="18" charset="0"/>
            </a:rPr>
            <a:t>Index, 1982-84=100</a:t>
          </a:r>
        </a:p>
      </cdr:txBody>
    </cdr:sp>
  </cdr:relSizeAnchor>
  <cdr:relSizeAnchor xmlns:cdr="http://schemas.openxmlformats.org/drawingml/2006/chartDrawing">
    <cdr:from>
      <cdr:x>0.15773</cdr:x>
      <cdr:y>0.0339</cdr:y>
    </cdr:from>
    <cdr:to>
      <cdr:x>0.29815</cdr:x>
      <cdr:y>0.11864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69501" y="152408"/>
          <a:ext cx="1219182" cy="380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1929 Crash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0.34203</cdr:x>
      <cdr:y>0.11017</cdr:y>
    </cdr:from>
    <cdr:to>
      <cdr:x>0.5351</cdr:x>
      <cdr:y>0.20339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969698" y="495302"/>
          <a:ext cx="1676385" cy="4190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First Banking Panic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0.78084</cdr:x>
      <cdr:y>0.55932</cdr:y>
    </cdr:from>
    <cdr:to>
      <cdr:x>0.79839</cdr:x>
      <cdr:y>0.67797</cdr:y>
    </cdr:to>
    <cdr:cxnSp macro="">
      <cdr:nvCxnSpPr>
        <cdr:cNvPr id="7" name="Straight Arrow Connector 6"/>
        <cdr:cNvCxnSpPr/>
      </cdr:nvCxnSpPr>
      <cdr:spPr bwMode="auto">
        <a:xfrm xmlns:a="http://schemas.openxmlformats.org/drawingml/2006/main" flipH="1">
          <a:off x="6779683" y="2514599"/>
          <a:ext cx="152400" cy="53340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0.13116</cdr:x>
      <cdr:y>0.44068</cdr:y>
    </cdr:from>
    <cdr:to>
      <cdr:x>0.29144</cdr:x>
      <cdr:y>0.63866</cdr:y>
    </cdr:to>
    <cdr:grpSp>
      <cdr:nvGrpSpPr>
        <cdr:cNvPr id="5" name="Group 4"/>
        <cdr:cNvGrpSpPr/>
      </cdr:nvGrpSpPr>
      <cdr:grpSpPr>
        <a:xfrm xmlns:a="http://schemas.openxmlformats.org/drawingml/2006/main">
          <a:off x="1138805" y="1981209"/>
          <a:ext cx="1391642" cy="890079"/>
          <a:chOff x="1138201" y="2775090"/>
          <a:chExt cx="1390953" cy="1246578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1138201" y="2775090"/>
            <a:ext cx="1390953" cy="77458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Stock Market</a:t>
            </a:r>
            <a:r>
              <a:rPr lang="en-US" sz="1400" baseline="0" dirty="0">
                <a:latin typeface="Times New Roman" pitchFamily="18" charset="0"/>
                <a:cs typeface="Times New Roman" pitchFamily="18" charset="0"/>
              </a:rPr>
              <a:t> Crash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4" name="Straight Arrow Connector 3"/>
          <cdr:cNvSpPr/>
        </cdr:nvSpPr>
        <cdr:spPr>
          <a:xfrm xmlns:a="http://schemas.openxmlformats.org/drawingml/2006/main" rot="5400000">
            <a:off x="1576162" y="3791104"/>
            <a:ext cx="408213" cy="52915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solidFill>
              <a:schemeClr val="tx1"/>
            </a:solidFill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/>
          </a:p>
        </cdr:txBody>
      </cdr:sp>
    </cdr:grpSp>
  </cdr:relSizeAnchor>
  <cdr:relSizeAnchor xmlns:cdr="http://schemas.openxmlformats.org/drawingml/2006/chartDrawing">
    <cdr:from>
      <cdr:x>0.27157</cdr:x>
      <cdr:y>0.52542</cdr:y>
    </cdr:from>
    <cdr:to>
      <cdr:x>0.43185</cdr:x>
      <cdr:y>0.69493</cdr:y>
    </cdr:to>
    <cdr:grpSp>
      <cdr:nvGrpSpPr>
        <cdr:cNvPr id="6" name="Group 5"/>
        <cdr:cNvGrpSpPr/>
      </cdr:nvGrpSpPr>
      <cdr:grpSpPr>
        <a:xfrm xmlns:a="http://schemas.openxmlformats.org/drawingml/2006/main">
          <a:off x="2357925" y="2362183"/>
          <a:ext cx="1391642" cy="762083"/>
          <a:chOff x="-54631" y="-387071"/>
          <a:chExt cx="1390953" cy="1067428"/>
        </a:xfrm>
      </cdr:grpSpPr>
      <cdr:sp macro="" textlink="">
        <cdr:nvSpPr>
          <cdr:cNvPr id="7" name="TextBox 2"/>
          <cdr:cNvSpPr txBox="1"/>
        </cdr:nvSpPr>
        <cdr:spPr>
          <a:xfrm xmlns:a="http://schemas.openxmlformats.org/drawingml/2006/main">
            <a:off x="-54631" y="-387071"/>
            <a:ext cx="1390953" cy="667933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First Banking Panic</a:t>
            </a:r>
          </a:p>
        </cdr:txBody>
      </cdr:sp>
      <cdr:sp macro="" textlink="">
        <cdr:nvSpPr>
          <cdr:cNvPr id="8" name="Straight Arrow Connector 7"/>
          <cdr:cNvSpPr/>
        </cdr:nvSpPr>
        <cdr:spPr>
          <a:xfrm xmlns:a="http://schemas.openxmlformats.org/drawingml/2006/main" rot="5400000" flipV="1">
            <a:off x="419557" y="404438"/>
            <a:ext cx="430890" cy="120948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solidFill>
              <a:schemeClr val="tx1"/>
            </a:solidFill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</cdr:grpSp>
  </cdr:relSizeAnchor>
  <cdr:relSizeAnchor xmlns:cdr="http://schemas.openxmlformats.org/drawingml/2006/chartDrawing">
    <cdr:from>
      <cdr:x>0.38567</cdr:x>
      <cdr:y>0.37288</cdr:y>
    </cdr:from>
    <cdr:to>
      <cdr:x>0.56859</cdr:x>
      <cdr:y>0.55568</cdr:y>
    </cdr:to>
    <cdr:grpSp>
      <cdr:nvGrpSpPr>
        <cdr:cNvPr id="9" name="Group 8"/>
        <cdr:cNvGrpSpPr/>
      </cdr:nvGrpSpPr>
      <cdr:grpSpPr>
        <a:xfrm xmlns:a="http://schemas.openxmlformats.org/drawingml/2006/main">
          <a:off x="3348606" y="1676394"/>
          <a:ext cx="1588215" cy="821832"/>
          <a:chOff x="18140" y="-508574"/>
          <a:chExt cx="1390953" cy="1151139"/>
        </a:xfrm>
      </cdr:grpSpPr>
      <cdr:sp macro="" textlink="">
        <cdr:nvSpPr>
          <cdr:cNvPr id="10" name="TextBox 2"/>
          <cdr:cNvSpPr txBox="1"/>
        </cdr:nvSpPr>
        <cdr:spPr>
          <a:xfrm xmlns:a="http://schemas.openxmlformats.org/drawingml/2006/main">
            <a:off x="18140" y="-508574"/>
            <a:ext cx="1390953" cy="66794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U.K. Off Gold Standard</a:t>
            </a:r>
          </a:p>
        </cdr:txBody>
      </cdr:sp>
      <cdr:sp macro="" textlink="">
        <cdr:nvSpPr>
          <cdr:cNvPr id="11" name="Straight Arrow Connector 10"/>
          <cdr:cNvSpPr/>
        </cdr:nvSpPr>
        <cdr:spPr>
          <a:xfrm xmlns:a="http://schemas.openxmlformats.org/drawingml/2006/main" rot="5400000" flipV="1">
            <a:off x="471550" y="345779"/>
            <a:ext cx="510732" cy="82840"/>
          </a:xfrm>
          <a:prstGeom xmlns:a="http://schemas.openxmlformats.org/drawingml/2006/main" prst="straightConnector1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ysClr val="windowText" lastClr="000000"/>
            </a:solidFill>
            <a:prstDash val="solid"/>
            <a:tailEnd type="arrow"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en-US"/>
          </a:p>
        </cdr:txBody>
      </cdr:sp>
    </cdr:grpSp>
  </cdr:relSizeAnchor>
  <cdr:relSizeAnchor xmlns:cdr="http://schemas.openxmlformats.org/drawingml/2006/chartDrawing">
    <cdr:from>
      <cdr:x>0.6314</cdr:x>
      <cdr:y>0.20339</cdr:y>
    </cdr:from>
    <cdr:to>
      <cdr:x>0.79168</cdr:x>
      <cdr:y>0.37095</cdr:y>
    </cdr:to>
    <cdr:grpSp>
      <cdr:nvGrpSpPr>
        <cdr:cNvPr id="12" name="Group 11"/>
        <cdr:cNvGrpSpPr/>
      </cdr:nvGrpSpPr>
      <cdr:grpSpPr>
        <a:xfrm xmlns:a="http://schemas.openxmlformats.org/drawingml/2006/main">
          <a:off x="5482173" y="914401"/>
          <a:ext cx="1391642" cy="753316"/>
          <a:chOff x="44166" y="-397509"/>
          <a:chExt cx="1390953" cy="1055189"/>
        </a:xfrm>
      </cdr:grpSpPr>
      <cdr:sp macro="" textlink="">
        <cdr:nvSpPr>
          <cdr:cNvPr id="13" name="TextBox 2"/>
          <cdr:cNvSpPr txBox="1"/>
        </cdr:nvSpPr>
        <cdr:spPr>
          <a:xfrm xmlns:a="http://schemas.openxmlformats.org/drawingml/2006/main">
            <a:off x="44166" y="-397509"/>
            <a:ext cx="1390953" cy="66796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Final Banking Panic</a:t>
            </a:r>
          </a:p>
        </cdr:txBody>
      </cdr:sp>
      <cdr:sp macro="" textlink="">
        <cdr:nvSpPr>
          <cdr:cNvPr id="14" name="Straight Arrow Connector 13"/>
          <cdr:cNvSpPr/>
        </cdr:nvSpPr>
        <cdr:spPr>
          <a:xfrm xmlns:a="http://schemas.openxmlformats.org/drawingml/2006/main" rot="5400000">
            <a:off x="464912" y="427116"/>
            <a:ext cx="408213" cy="52915"/>
          </a:xfrm>
          <a:prstGeom xmlns:a="http://schemas.openxmlformats.org/drawingml/2006/main" prst="straightConnector1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ysClr val="windowText" lastClr="000000"/>
            </a:solidFill>
            <a:prstDash val="solid"/>
            <a:tailEnd type="arrow"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en-US"/>
          </a:p>
        </cdr:txBody>
      </cdr:sp>
    </cdr:grpSp>
  </cdr:relSizeAnchor>
  <cdr:relSizeAnchor xmlns:cdr="http://schemas.openxmlformats.org/drawingml/2006/chartDrawing">
    <cdr:from>
      <cdr:x>0</cdr:x>
      <cdr:y>0.0024</cdr:y>
    </cdr:from>
    <cdr:to>
      <cdr:x>0.14286</cdr:x>
      <cdr:y>0.06603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-22679" y="15118"/>
          <a:ext cx="1239762" cy="400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latin typeface="Times New Roman" pitchFamily="18" charset="0"/>
              <a:cs typeface="Times New Roman" pitchFamily="18" charset="0"/>
            </a:rPr>
            <a:t>USD Millions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0.00174</cdr:x>
      <cdr:y>0.0024</cdr:y>
    </cdr:from>
    <cdr:to>
      <cdr:x>0.41463</cdr:x>
      <cdr:y>0.08043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0" y="15119"/>
          <a:ext cx="3583213" cy="4913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latin typeface="Times New Roman" pitchFamily="18" charset="0"/>
              <a:cs typeface="Times New Roman" pitchFamily="18" charset="0"/>
            </a:rPr>
            <a:t>Percent, 3-Month Banker's</a:t>
          </a:r>
          <a:r>
            <a:rPr lang="en-US" sz="1400" b="1" baseline="0" dirty="0">
              <a:latin typeface="Times New Roman" pitchFamily="18" charset="0"/>
              <a:cs typeface="Times New Roman" pitchFamily="18" charset="0"/>
            </a:rPr>
            <a:t> Acceptance Rate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0.59649</cdr:x>
      <cdr:y>0.00068</cdr:y>
    </cdr:from>
    <cdr:to>
      <cdr:x>1</cdr:x>
      <cdr:y>0.09318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81600" y="3048"/>
          <a:ext cx="3505200" cy="416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1400" b="1" dirty="0">
              <a:latin typeface="Times New Roman" pitchFamily="18" charset="0"/>
              <a:cs typeface="Times New Roman" pitchFamily="18" charset="0"/>
            </a:rPr>
            <a:t>Treasury Bill</a:t>
          </a:r>
          <a:r>
            <a:rPr lang="en-US" sz="1400" b="1" baseline="0" dirty="0">
              <a:latin typeface="Times New Roman" pitchFamily="18" charset="0"/>
              <a:cs typeface="Times New Roman" pitchFamily="18" charset="0"/>
            </a:rPr>
            <a:t> minus Inflation Rate, Percent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1.1523E-7</cdr:x>
      <cdr:y>1.58804E-7</cdr:y>
    </cdr:from>
    <cdr:to>
      <cdr:x>0.14547</cdr:x>
      <cdr:y>0.06963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" y="1"/>
          <a:ext cx="1262439" cy="438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>
              <a:latin typeface="Times New Roman" pitchFamily="18" charset="0"/>
              <a:cs typeface="Times New Roman" pitchFamily="18" charset="0"/>
            </a:rPr>
            <a:t>USD Billions</a:t>
          </a:r>
        </a:p>
      </cdr:txBody>
    </cdr:sp>
  </cdr:relSizeAnchor>
  <cdr:relSizeAnchor xmlns:cdr="http://schemas.openxmlformats.org/drawingml/2006/chartDrawing">
    <cdr:from>
      <cdr:x>0.80226</cdr:x>
      <cdr:y>0</cdr:y>
    </cdr:from>
    <cdr:to>
      <cdr:x>1</cdr:x>
      <cdr:y>0.06723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962321" y="0"/>
          <a:ext cx="1716012" cy="423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400" b="1">
              <a:latin typeface="Times New Roman" pitchFamily="18" charset="0"/>
              <a:cs typeface="Times New Roman" pitchFamily="18" charset="0"/>
            </a:rPr>
            <a:t>USD</a:t>
          </a:r>
          <a:r>
            <a:rPr lang="en-US" sz="1400" b="1" baseline="0">
              <a:latin typeface="Times New Roman" pitchFamily="18" charset="0"/>
              <a:cs typeface="Times New Roman" pitchFamily="18" charset="0"/>
            </a:rPr>
            <a:t> Billions (SA)</a:t>
          </a:r>
          <a:endParaRPr lang="en-US" sz="1400" b="1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0.10815</cdr:x>
      <cdr:y>0.1017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938363" cy="457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latin typeface="Times New Roman" pitchFamily="18" charset="0"/>
              <a:cs typeface="Times New Roman" pitchFamily="18" charset="0"/>
            </a:rPr>
            <a:t>Percent</a:t>
          </a:r>
        </a:p>
      </cdr:txBody>
    </cdr:sp>
  </cdr:relSizeAnchor>
  <cdr:relSizeAnchor xmlns:cdr="http://schemas.openxmlformats.org/drawingml/2006/chartDrawing">
    <cdr:from>
      <cdr:x>0.88866</cdr:x>
      <cdr:y>0</cdr:y>
    </cdr:from>
    <cdr:to>
      <cdr:x>0.99681</cdr:x>
      <cdr:y>0.08475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710454" y="0"/>
          <a:ext cx="938363" cy="381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dirty="0">
              <a:latin typeface="Times New Roman" pitchFamily="18" charset="0"/>
              <a:cs typeface="Times New Roman" pitchFamily="18" charset="0"/>
            </a:rPr>
            <a:t>Percent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0.14513</cdr:x>
      <cdr:y>0.05549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257882" cy="349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latin typeface="Times New Roman" pitchFamily="18" charset="0"/>
              <a:cs typeface="Times New Roman" pitchFamily="18" charset="0"/>
            </a:rPr>
            <a:t>Percent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0.36651</cdr:x>
      <cdr:y>0.11546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447800" cy="377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latin typeface="Times New Roman" pitchFamily="18" charset="0"/>
              <a:cs typeface="Times New Roman" pitchFamily="18" charset="0"/>
            </a:rPr>
            <a:t>CPI</a:t>
          </a:r>
          <a:r>
            <a:rPr lang="en-US" sz="1000" b="1" baseline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000" b="1" dirty="0">
              <a:latin typeface="Times New Roman" pitchFamily="18" charset="0"/>
              <a:cs typeface="Times New Roman" pitchFamily="18" charset="0"/>
            </a:rPr>
            <a:t>Inflation Rate</a:t>
          </a:r>
        </a:p>
      </cdr:txBody>
    </cdr:sp>
  </cdr:relSizeAnchor>
  <cdr:relSizeAnchor xmlns:cdr="http://schemas.openxmlformats.org/drawingml/2006/chartDrawing">
    <cdr:from>
      <cdr:x>0.09645</cdr:x>
      <cdr:y>0.10177</cdr:y>
    </cdr:from>
    <cdr:to>
      <cdr:x>0.89181</cdr:x>
      <cdr:y>0.86034</cdr:y>
    </cdr:to>
    <cdr:grpSp>
      <cdr:nvGrpSpPr>
        <cdr:cNvPr id="21" name="Group 20"/>
        <cdr:cNvGrpSpPr/>
      </cdr:nvGrpSpPr>
      <cdr:grpSpPr>
        <a:xfrm xmlns:a="http://schemas.openxmlformats.org/drawingml/2006/main">
          <a:off x="380998" y="333149"/>
          <a:ext cx="3141837" cy="2483219"/>
          <a:chOff x="835225" y="640080"/>
          <a:chExt cx="6887578" cy="4770901"/>
        </a:xfrm>
      </cdr:grpSpPr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4465319" y="640080"/>
            <a:ext cx="1047256" cy="37888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en-US" sz="600" b="1" dirty="0">
                <a:latin typeface="Times New Roman" pitchFamily="18" charset="0"/>
                <a:cs typeface="Times New Roman" pitchFamily="18" charset="0"/>
              </a:rPr>
              <a:t>1980</a:t>
            </a:r>
          </a:p>
        </cdr:txBody>
      </cdr:sp>
      <cdr:sp macro="" textlink="">
        <cdr:nvSpPr>
          <cdr:cNvPr id="5" name="TextBox 1"/>
          <cdr:cNvSpPr txBox="1"/>
        </cdr:nvSpPr>
        <cdr:spPr>
          <a:xfrm xmlns:a="http://schemas.openxmlformats.org/drawingml/2006/main">
            <a:off x="3190238" y="1361440"/>
            <a:ext cx="818902" cy="243123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600" b="1" dirty="0">
                <a:latin typeface="Times New Roman" pitchFamily="18" charset="0"/>
                <a:cs typeface="Times New Roman" pitchFamily="18" charset="0"/>
              </a:rPr>
              <a:t>1979</a:t>
            </a:r>
          </a:p>
        </cdr:txBody>
      </cdr:sp>
      <cdr:sp macro="" textlink="">
        <cdr:nvSpPr>
          <cdr:cNvPr id="6" name="TextBox 1"/>
          <cdr:cNvSpPr txBox="1"/>
        </cdr:nvSpPr>
        <cdr:spPr>
          <a:xfrm xmlns:a="http://schemas.openxmlformats.org/drawingml/2006/main">
            <a:off x="2338660" y="1742441"/>
            <a:ext cx="813481" cy="30132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600" b="1" dirty="0">
                <a:latin typeface="Times New Roman" pitchFamily="18" charset="0"/>
                <a:cs typeface="Times New Roman" pitchFamily="18" charset="0"/>
              </a:rPr>
              <a:t>1974</a:t>
            </a:r>
          </a:p>
        </cdr:txBody>
      </cdr:sp>
      <cdr:sp macro="" textlink="">
        <cdr:nvSpPr>
          <cdr:cNvPr id="7" name="TextBox 1"/>
          <cdr:cNvSpPr txBox="1"/>
        </cdr:nvSpPr>
        <cdr:spPr>
          <a:xfrm xmlns:a="http://schemas.openxmlformats.org/drawingml/2006/main">
            <a:off x="4919980" y="1780540"/>
            <a:ext cx="759644" cy="26322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600" b="1" dirty="0">
                <a:latin typeface="Times New Roman" pitchFamily="18" charset="0"/>
                <a:cs typeface="Times New Roman" pitchFamily="18" charset="0"/>
              </a:rPr>
              <a:t>1981</a:t>
            </a:r>
          </a:p>
        </cdr:txBody>
      </cdr:sp>
      <cdr:sp macro="" textlink="">
        <cdr:nvSpPr>
          <cdr:cNvPr id="8" name="TextBox 1"/>
          <cdr:cNvSpPr txBox="1"/>
        </cdr:nvSpPr>
        <cdr:spPr>
          <a:xfrm xmlns:a="http://schemas.openxmlformats.org/drawingml/2006/main">
            <a:off x="5788657" y="2283461"/>
            <a:ext cx="893254" cy="19950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600" b="1" dirty="0">
                <a:latin typeface="Times New Roman" pitchFamily="18" charset="0"/>
                <a:cs typeface="Times New Roman" pitchFamily="18" charset="0"/>
              </a:rPr>
              <a:t>1975</a:t>
            </a:r>
          </a:p>
        </cdr:txBody>
      </cdr:sp>
      <cdr:sp macro="" textlink="">
        <cdr:nvSpPr>
          <cdr:cNvPr id="9" name="TextBox 1"/>
          <cdr:cNvSpPr txBox="1"/>
        </cdr:nvSpPr>
        <cdr:spPr>
          <a:xfrm xmlns:a="http://schemas.openxmlformats.org/drawingml/2006/main">
            <a:off x="3340935" y="3068556"/>
            <a:ext cx="909159" cy="26095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600" b="1" dirty="0">
                <a:latin typeface="Times New Roman" pitchFamily="18" charset="0"/>
                <a:cs typeface="Times New Roman" pitchFamily="18" charset="0"/>
              </a:rPr>
              <a:t>1978</a:t>
            </a:r>
          </a:p>
        </cdr:txBody>
      </cdr:sp>
      <cdr:sp macro="" textlink="">
        <cdr:nvSpPr>
          <cdr:cNvPr id="10" name="TextBox 1"/>
          <cdr:cNvSpPr txBox="1"/>
        </cdr:nvSpPr>
        <cdr:spPr>
          <a:xfrm xmlns:a="http://schemas.openxmlformats.org/drawingml/2006/main">
            <a:off x="4348478" y="3361371"/>
            <a:ext cx="830002" cy="30130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600" b="1" dirty="0">
                <a:latin typeface="Times New Roman" pitchFamily="18" charset="0"/>
                <a:cs typeface="Times New Roman" pitchFamily="18" charset="0"/>
              </a:rPr>
              <a:t>1977</a:t>
            </a:r>
          </a:p>
        </cdr:txBody>
      </cdr:sp>
      <cdr:sp macro="" textlink="">
        <cdr:nvSpPr>
          <cdr:cNvPr id="11" name="TextBox 1"/>
          <cdr:cNvSpPr txBox="1"/>
        </cdr:nvSpPr>
        <cdr:spPr>
          <a:xfrm xmlns:a="http://schemas.openxmlformats.org/drawingml/2006/main">
            <a:off x="6848930" y="3654155"/>
            <a:ext cx="873873" cy="20647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600" b="1" dirty="0">
                <a:latin typeface="Times New Roman" pitchFamily="18" charset="0"/>
                <a:cs typeface="Times New Roman" pitchFamily="18" charset="0"/>
              </a:rPr>
              <a:t>1982</a:t>
            </a:r>
          </a:p>
        </cdr:txBody>
      </cdr:sp>
      <cdr:sp macro="" textlink="">
        <cdr:nvSpPr>
          <cdr:cNvPr id="12" name="TextBox 1"/>
          <cdr:cNvSpPr txBox="1"/>
        </cdr:nvSpPr>
        <cdr:spPr>
          <a:xfrm xmlns:a="http://schemas.openxmlformats.org/drawingml/2006/main">
            <a:off x="1670461" y="3654155"/>
            <a:ext cx="886721" cy="24634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600" b="1" dirty="0">
                <a:latin typeface="Times New Roman" pitchFamily="18" charset="0"/>
                <a:cs typeface="Times New Roman" pitchFamily="18" charset="0"/>
              </a:rPr>
              <a:t>1973</a:t>
            </a:r>
          </a:p>
        </cdr:txBody>
      </cdr:sp>
      <cdr:sp macro="" textlink="">
        <cdr:nvSpPr>
          <cdr:cNvPr id="13" name="TextBox 1"/>
          <cdr:cNvSpPr txBox="1"/>
        </cdr:nvSpPr>
        <cdr:spPr>
          <a:xfrm xmlns:a="http://schemas.openxmlformats.org/drawingml/2006/main">
            <a:off x="1837509" y="4093354"/>
            <a:ext cx="1002289" cy="27991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600" b="1" dirty="0">
                <a:latin typeface="Times New Roman" pitchFamily="18" charset="0"/>
                <a:cs typeface="Times New Roman" pitchFamily="18" charset="0"/>
              </a:rPr>
              <a:t>1970</a:t>
            </a:r>
          </a:p>
        </cdr:txBody>
      </cdr:sp>
      <cdr:sp macro="" textlink="">
        <cdr:nvSpPr>
          <cdr:cNvPr id="14" name="TextBox 1"/>
          <cdr:cNvSpPr txBox="1"/>
        </cdr:nvSpPr>
        <cdr:spPr>
          <a:xfrm xmlns:a="http://schemas.openxmlformats.org/drawingml/2006/main">
            <a:off x="4988558" y="3769362"/>
            <a:ext cx="858113" cy="32401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600" b="1" dirty="0">
                <a:latin typeface="Times New Roman" pitchFamily="18" charset="0"/>
                <a:cs typeface="Times New Roman" pitchFamily="18" charset="0"/>
              </a:rPr>
              <a:t>1976</a:t>
            </a:r>
          </a:p>
        </cdr:txBody>
      </cdr:sp>
      <cdr:sp macro="" textlink="">
        <cdr:nvSpPr>
          <cdr:cNvPr id="15" name="TextBox 1"/>
          <cdr:cNvSpPr txBox="1"/>
        </cdr:nvSpPr>
        <cdr:spPr>
          <a:xfrm xmlns:a="http://schemas.openxmlformats.org/drawingml/2006/main">
            <a:off x="6848930" y="4971753"/>
            <a:ext cx="805883" cy="22867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600" b="1" dirty="0">
                <a:latin typeface="Times New Roman" pitchFamily="18" charset="0"/>
                <a:cs typeface="Times New Roman" pitchFamily="18" charset="0"/>
              </a:rPr>
              <a:t>1983</a:t>
            </a:r>
          </a:p>
        </cdr:txBody>
      </cdr:sp>
      <cdr:sp macro="" textlink="">
        <cdr:nvSpPr>
          <cdr:cNvPr id="16" name="TextBox 1"/>
          <cdr:cNvSpPr txBox="1"/>
        </cdr:nvSpPr>
        <cdr:spPr>
          <a:xfrm xmlns:a="http://schemas.openxmlformats.org/drawingml/2006/main">
            <a:off x="4775201" y="4378960"/>
            <a:ext cx="904424" cy="30001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600" b="1" dirty="0">
                <a:latin typeface="Times New Roman" pitchFamily="18" charset="0"/>
                <a:cs typeface="Times New Roman" pitchFamily="18" charset="0"/>
              </a:rPr>
              <a:t>1984</a:t>
            </a:r>
          </a:p>
        </cdr:txBody>
      </cdr:sp>
      <cdr:sp macro="" textlink="">
        <cdr:nvSpPr>
          <cdr:cNvPr id="17" name="TextBox 1"/>
          <cdr:cNvSpPr txBox="1"/>
        </cdr:nvSpPr>
        <cdr:spPr>
          <a:xfrm xmlns:a="http://schemas.openxmlformats.org/drawingml/2006/main">
            <a:off x="4510267" y="4971753"/>
            <a:ext cx="875129" cy="22706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600" b="1" dirty="0">
                <a:latin typeface="Times New Roman" pitchFamily="18" charset="0"/>
                <a:cs typeface="Times New Roman" pitchFamily="18" charset="0"/>
              </a:rPr>
              <a:t>1985</a:t>
            </a:r>
          </a:p>
        </cdr:txBody>
      </cdr:sp>
      <cdr:sp macro="" textlink="">
        <cdr:nvSpPr>
          <cdr:cNvPr id="18" name="TextBox 1"/>
          <cdr:cNvSpPr txBox="1"/>
        </cdr:nvSpPr>
        <cdr:spPr>
          <a:xfrm xmlns:a="http://schemas.openxmlformats.org/drawingml/2006/main">
            <a:off x="3274060" y="4424680"/>
            <a:ext cx="902130" cy="25429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600" b="1" dirty="0">
                <a:latin typeface="Times New Roman" pitchFamily="18" charset="0"/>
                <a:cs typeface="Times New Roman" pitchFamily="18" charset="0"/>
              </a:rPr>
              <a:t>1971</a:t>
            </a:r>
          </a:p>
        </cdr:txBody>
      </cdr:sp>
      <cdr:sp macro="" textlink="">
        <cdr:nvSpPr>
          <cdr:cNvPr id="19" name="TextBox 1"/>
          <cdr:cNvSpPr txBox="1"/>
        </cdr:nvSpPr>
        <cdr:spPr>
          <a:xfrm xmlns:a="http://schemas.openxmlformats.org/drawingml/2006/main">
            <a:off x="2672757" y="5118101"/>
            <a:ext cx="835241" cy="29288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600" b="1" dirty="0">
                <a:latin typeface="Times New Roman" pitchFamily="18" charset="0"/>
                <a:cs typeface="Times New Roman" pitchFamily="18" charset="0"/>
              </a:rPr>
              <a:t>1972</a:t>
            </a:r>
          </a:p>
        </cdr:txBody>
      </cdr:sp>
      <cdr:sp macro="" textlink="">
        <cdr:nvSpPr>
          <cdr:cNvPr id="20" name="TextBox 1"/>
          <cdr:cNvSpPr txBox="1"/>
        </cdr:nvSpPr>
        <cdr:spPr>
          <a:xfrm xmlns:a="http://schemas.openxmlformats.org/drawingml/2006/main">
            <a:off x="835225" y="3946955"/>
            <a:ext cx="933275" cy="29280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600" b="1" dirty="0">
                <a:latin typeface="Times New Roman" pitchFamily="18" charset="0"/>
                <a:cs typeface="Times New Roman" pitchFamily="18" charset="0"/>
              </a:rPr>
              <a:t>1969</a:t>
            </a:r>
          </a:p>
        </cdr:txBody>
      </cdr:sp>
    </cdr:grp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0.48032</cdr:x>
      <cdr:y>0.09311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89738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latin typeface="Times New Roman" pitchFamily="18" charset="0"/>
              <a:cs typeface="Times New Roman" pitchFamily="18" charset="0"/>
            </a:rPr>
            <a:t>CPI</a:t>
          </a:r>
          <a:r>
            <a:rPr lang="en-US" sz="1000" b="1" baseline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000" b="1" dirty="0">
              <a:latin typeface="Times New Roman" pitchFamily="18" charset="0"/>
              <a:cs typeface="Times New Roman" pitchFamily="18" charset="0"/>
            </a:rPr>
            <a:t>Inflation Rate</a:t>
          </a:r>
        </a:p>
      </cdr:txBody>
    </cdr:sp>
  </cdr:relSizeAnchor>
  <cdr:relSizeAnchor xmlns:cdr="http://schemas.openxmlformats.org/drawingml/2006/chartDrawing">
    <cdr:from>
      <cdr:x>0.24884</cdr:x>
      <cdr:y>0.252</cdr:y>
    </cdr:from>
    <cdr:to>
      <cdr:x>0.82755</cdr:x>
      <cdr:y>0.74488</cdr:y>
    </cdr:to>
    <cdr:grpSp>
      <cdr:nvGrpSpPr>
        <cdr:cNvPr id="20" name="Group 19"/>
        <cdr:cNvGrpSpPr/>
      </cdr:nvGrpSpPr>
      <cdr:grpSpPr>
        <a:xfrm xmlns:a="http://schemas.openxmlformats.org/drawingml/2006/main">
          <a:off x="982970" y="824935"/>
          <a:ext cx="2286025" cy="1613468"/>
          <a:chOff x="2157810" y="1586118"/>
          <a:chExt cx="5018322" cy="3102261"/>
        </a:xfrm>
      </cdr:grpSpPr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2418802" y="1586118"/>
            <a:ext cx="1077225" cy="31852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en-US" sz="600" b="1" dirty="0">
                <a:latin typeface="Times New Roman" pitchFamily="18" charset="0"/>
                <a:cs typeface="Times New Roman" pitchFamily="18" charset="0"/>
              </a:rPr>
              <a:t>1968</a:t>
            </a:r>
          </a:p>
        </cdr:txBody>
      </cdr:sp>
      <cdr:sp macro="" textlink="">
        <cdr:nvSpPr>
          <cdr:cNvPr id="6" name="TextBox 1"/>
          <cdr:cNvSpPr txBox="1"/>
        </cdr:nvSpPr>
        <cdr:spPr>
          <a:xfrm xmlns:a="http://schemas.openxmlformats.org/drawingml/2006/main">
            <a:off x="2766965" y="2582539"/>
            <a:ext cx="896340" cy="347693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600" b="1" dirty="0">
                <a:latin typeface="Times New Roman" pitchFamily="18" charset="0"/>
                <a:cs typeface="Times New Roman" pitchFamily="18" charset="0"/>
              </a:rPr>
              <a:t>1966</a:t>
            </a:r>
          </a:p>
        </cdr:txBody>
      </cdr:sp>
      <cdr:sp macro="" textlink="">
        <cdr:nvSpPr>
          <cdr:cNvPr id="7" name="TextBox 1"/>
          <cdr:cNvSpPr txBox="1"/>
        </cdr:nvSpPr>
        <cdr:spPr>
          <a:xfrm xmlns:a="http://schemas.openxmlformats.org/drawingml/2006/main">
            <a:off x="2157810" y="3017217"/>
            <a:ext cx="930269" cy="2060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600" b="1" dirty="0">
                <a:latin typeface="Times New Roman" pitchFamily="18" charset="0"/>
                <a:cs typeface="Times New Roman" pitchFamily="18" charset="0"/>
              </a:rPr>
              <a:t>1967</a:t>
            </a:r>
          </a:p>
        </cdr:txBody>
      </cdr:sp>
      <cdr:sp macro="" textlink="">
        <cdr:nvSpPr>
          <cdr:cNvPr id="12" name="TextBox 1"/>
          <cdr:cNvSpPr txBox="1"/>
        </cdr:nvSpPr>
        <cdr:spPr>
          <a:xfrm xmlns:a="http://schemas.openxmlformats.org/drawingml/2006/main">
            <a:off x="3663305" y="3516282"/>
            <a:ext cx="836387" cy="43953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600" b="1" dirty="0">
                <a:latin typeface="Times New Roman" pitchFamily="18" charset="0"/>
                <a:cs typeface="Times New Roman" pitchFamily="18" charset="0"/>
              </a:rPr>
              <a:t>1965</a:t>
            </a:r>
          </a:p>
        </cdr:txBody>
      </cdr:sp>
      <cdr:sp macro="" textlink="">
        <cdr:nvSpPr>
          <cdr:cNvPr id="14" name="TextBox 1"/>
          <cdr:cNvSpPr txBox="1"/>
        </cdr:nvSpPr>
        <cdr:spPr>
          <a:xfrm xmlns:a="http://schemas.openxmlformats.org/drawingml/2006/main">
            <a:off x="6422211" y="3955820"/>
            <a:ext cx="753921" cy="26628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600" b="1" dirty="0">
                <a:latin typeface="Times New Roman" pitchFamily="18" charset="0"/>
                <a:cs typeface="Times New Roman" pitchFamily="18" charset="0"/>
              </a:rPr>
              <a:t>1961</a:t>
            </a:r>
          </a:p>
        </cdr:txBody>
      </cdr:sp>
      <cdr:sp macro="" textlink="">
        <cdr:nvSpPr>
          <cdr:cNvPr id="16" name="TextBox 1"/>
          <cdr:cNvSpPr txBox="1"/>
        </cdr:nvSpPr>
        <cdr:spPr>
          <a:xfrm xmlns:a="http://schemas.openxmlformats.org/drawingml/2006/main">
            <a:off x="4499695" y="4473760"/>
            <a:ext cx="765244" cy="21461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600" b="1" dirty="0">
                <a:latin typeface="Times New Roman" pitchFamily="18" charset="0"/>
                <a:cs typeface="Times New Roman" pitchFamily="18" charset="0"/>
              </a:rPr>
              <a:t>1959</a:t>
            </a:r>
          </a:p>
        </cdr:txBody>
      </cdr:sp>
      <cdr:sp macro="" textlink="">
        <cdr:nvSpPr>
          <cdr:cNvPr id="17" name="TextBox 1"/>
          <cdr:cNvSpPr txBox="1"/>
        </cdr:nvSpPr>
        <cdr:spPr>
          <a:xfrm xmlns:a="http://schemas.openxmlformats.org/drawingml/2006/main">
            <a:off x="3997860" y="4102331"/>
            <a:ext cx="809252" cy="34263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600" b="1" dirty="0">
                <a:latin typeface="Times New Roman" pitchFamily="18" charset="0"/>
                <a:cs typeface="Times New Roman" pitchFamily="18" charset="0"/>
              </a:rPr>
              <a:t>1964</a:t>
            </a:r>
          </a:p>
        </cdr:txBody>
      </cdr:sp>
      <cdr:sp macro="" textlink="">
        <cdr:nvSpPr>
          <cdr:cNvPr id="18" name="TextBox 1"/>
          <cdr:cNvSpPr txBox="1"/>
        </cdr:nvSpPr>
        <cdr:spPr>
          <a:xfrm xmlns:a="http://schemas.openxmlformats.org/drawingml/2006/main">
            <a:off x="4827458" y="3516282"/>
            <a:ext cx="843177" cy="29302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600" b="1" dirty="0">
                <a:latin typeface="Times New Roman" pitchFamily="18" charset="0"/>
                <a:cs typeface="Times New Roman" pitchFamily="18" charset="0"/>
              </a:rPr>
              <a:t>1960</a:t>
            </a:r>
          </a:p>
        </cdr:txBody>
      </cdr:sp>
      <cdr:sp macro="" textlink="">
        <cdr:nvSpPr>
          <cdr:cNvPr id="19" name="TextBox 1"/>
          <cdr:cNvSpPr txBox="1"/>
        </cdr:nvSpPr>
        <cdr:spPr>
          <a:xfrm xmlns:a="http://schemas.openxmlformats.org/drawingml/2006/main">
            <a:off x="5001525" y="3809306"/>
            <a:ext cx="925339" cy="25866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600" b="1" dirty="0">
                <a:latin typeface="Times New Roman" pitchFamily="18" charset="0"/>
                <a:cs typeface="Times New Roman" pitchFamily="18" charset="0"/>
              </a:rPr>
              <a:t>1963</a:t>
            </a:r>
          </a:p>
        </cdr:txBody>
      </cdr:sp>
      <cdr:sp macro="" textlink="">
        <cdr:nvSpPr>
          <cdr:cNvPr id="21" name="TextBox 1"/>
          <cdr:cNvSpPr txBox="1"/>
        </cdr:nvSpPr>
        <cdr:spPr>
          <a:xfrm xmlns:a="http://schemas.openxmlformats.org/drawingml/2006/main">
            <a:off x="4834247" y="4222107"/>
            <a:ext cx="1003663" cy="17324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600" b="1" dirty="0">
                <a:latin typeface="Times New Roman" pitchFamily="18" charset="0"/>
                <a:cs typeface="Times New Roman" pitchFamily="18" charset="0"/>
              </a:rPr>
              <a:t>1962</a:t>
            </a:r>
          </a:p>
        </cdr:txBody>
      </cdr:sp>
    </cdr:grpSp>
  </cdr:relSizeAnchor>
  <cdr:relSizeAnchor xmlns:cdr="http://schemas.openxmlformats.org/drawingml/2006/chartDrawing">
    <cdr:from>
      <cdr:x>0.29038</cdr:x>
      <cdr:y>0.30261</cdr:y>
    </cdr:from>
    <cdr:to>
      <cdr:x>0.76114</cdr:x>
      <cdr:y>0.67505</cdr:y>
    </cdr:to>
    <cdr:grpSp>
      <cdr:nvGrpSpPr>
        <cdr:cNvPr id="42" name="Group 41"/>
        <cdr:cNvGrpSpPr/>
      </cdr:nvGrpSpPr>
      <cdr:grpSpPr>
        <a:xfrm xmlns:a="http://schemas.openxmlformats.org/drawingml/2006/main">
          <a:off x="1147061" y="990610"/>
          <a:ext cx="1859600" cy="1219201"/>
          <a:chOff x="2514600" y="1805940"/>
          <a:chExt cx="4076700" cy="2522220"/>
        </a:xfrm>
      </cdr:grpSpPr>
      <cdr:cxnSp macro="">
        <cdr:nvCxnSpPr>
          <cdr:cNvPr id="26" name="Straight Connector 25"/>
          <cdr:cNvCxnSpPr/>
        </cdr:nvCxnSpPr>
        <cdr:spPr>
          <a:xfrm xmlns:a="http://schemas.openxmlformats.org/drawingml/2006/main">
            <a:off x="2514600" y="1805940"/>
            <a:ext cx="381000" cy="1150620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rgbClr val="0070C0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27" name="Straight Connector 26"/>
          <cdr:cNvCxnSpPr/>
        </cdr:nvCxnSpPr>
        <cdr:spPr>
          <a:xfrm xmlns:a="http://schemas.openxmlformats.org/drawingml/2006/main">
            <a:off x="2893060" y="2954020"/>
            <a:ext cx="855980" cy="955040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rgbClr val="0070C0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32" name="Straight Connector 31"/>
          <cdr:cNvCxnSpPr/>
        </cdr:nvCxnSpPr>
        <cdr:spPr>
          <a:xfrm xmlns:a="http://schemas.openxmlformats.org/drawingml/2006/main">
            <a:off x="3764280" y="3931920"/>
            <a:ext cx="838200" cy="198120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rgbClr val="0070C0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35" name="Straight Connector 34"/>
          <cdr:cNvCxnSpPr/>
        </cdr:nvCxnSpPr>
        <cdr:spPr>
          <a:xfrm xmlns:a="http://schemas.openxmlformats.org/drawingml/2006/main">
            <a:off x="4602480" y="4130040"/>
            <a:ext cx="525780" cy="114300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rgbClr val="0070C0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39" name="Straight Connector 38"/>
          <cdr:cNvCxnSpPr/>
        </cdr:nvCxnSpPr>
        <cdr:spPr>
          <a:xfrm xmlns:a="http://schemas.openxmlformats.org/drawingml/2006/main">
            <a:off x="5128260" y="4236720"/>
            <a:ext cx="1463040" cy="91440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rgbClr val="0070C0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C6600DF3-FBDE-4A23-BCE6-D387EB5118E0}" type="datetimeFigureOut">
              <a:rPr lang="en-US" smtClean="0"/>
              <a:pPr/>
              <a:t>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8E2F3DC9-7B15-450E-A35D-F3B4FCFAA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847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9544B9DC-75A9-4D86-9F37-0A7FB5FB4543}" type="datetimeFigureOut">
              <a:rPr lang="en-US" smtClean="0"/>
              <a:pPr/>
              <a:t>2/3/14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D1634B40-9554-45D8-9055-17F0DC883F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024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Updated on Oct 15, 2012</a:t>
            </a:r>
          </a:p>
          <a:p>
            <a:endParaRPr lang="en-US" dirty="0" smtClean="0"/>
          </a:p>
          <a:p>
            <a:r>
              <a:rPr lang="en-US" dirty="0" smtClean="0"/>
              <a:t>2007-2009 Recession</a:t>
            </a:r>
          </a:p>
          <a:p>
            <a:pPr marL="223959" indent="-223959">
              <a:buAutoNum type="arabicParenR"/>
            </a:pPr>
            <a:r>
              <a:rPr lang="en-US" dirty="0" smtClean="0"/>
              <a:t>Start date = Dec 2007,</a:t>
            </a:r>
            <a:r>
              <a:rPr lang="en-US" baseline="0" dirty="0" smtClean="0"/>
              <a:t> end date = June 2009</a:t>
            </a:r>
          </a:p>
          <a:p>
            <a:pPr marL="223959" indent="-223959">
              <a:buAutoNum type="arabicParenR"/>
            </a:pPr>
            <a:r>
              <a:rPr lang="en-US" baseline="0" dirty="0" smtClean="0"/>
              <a:t>Real GDP at Q4 2007 = $13,326 billion (2005 chained $), real GDP at Q2 2009 = $12,701 billion (2005 chained $)</a:t>
            </a:r>
          </a:p>
          <a:p>
            <a:pPr marL="223959" indent="-223959">
              <a:buAutoNum type="arabicParenR"/>
            </a:pPr>
            <a:r>
              <a:rPr lang="en-US" baseline="0" dirty="0" smtClean="0"/>
              <a:t>Unemployment rate peaked in Oct 2009</a:t>
            </a:r>
          </a:p>
          <a:p>
            <a:pPr marL="223959" indent="-223959">
              <a:buAutoNum type="arabicParenR"/>
            </a:pPr>
            <a:r>
              <a:rPr lang="en-US" baseline="0" dirty="0" smtClean="0"/>
              <a:t>CPI at Dec 2007 = 211.445, CPI at June 2009 = 214.744</a:t>
            </a:r>
          </a:p>
          <a:p>
            <a:pPr marL="223959" indent="-223959">
              <a:buAutoNum type="arabicParenR"/>
            </a:pPr>
            <a:endParaRPr lang="en-US" baseline="0" dirty="0" smtClean="0"/>
          </a:p>
          <a:p>
            <a:pPr marL="223959" indent="-223959">
              <a:buAutoNum type="arabicParenR"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M2 is taken as </a:t>
            </a:r>
            <a:r>
              <a:rPr lang="en-US" baseline="0" dirty="0" smtClean="0"/>
              <a:t>the FM2O@USECON (Historical Money Stock: M2, SA) series in </a:t>
            </a:r>
            <a:r>
              <a:rPr lang="en-US" baseline="0" dirty="0" err="1" smtClean="0"/>
              <a:t>Haver</a:t>
            </a:r>
            <a:endParaRPr lang="en-US" baseline="0" dirty="0" smtClean="0"/>
          </a:p>
          <a:p>
            <a:r>
              <a:rPr lang="en-US" baseline="0" dirty="0" smtClean="0"/>
              <a:t>CPI is taken as the PCUN@USECON (CPI, All Items, NSA) series in </a:t>
            </a:r>
            <a:r>
              <a:rPr lang="en-US" baseline="0" dirty="0" err="1" smtClean="0"/>
              <a:t>Haver</a:t>
            </a:r>
            <a:endParaRPr lang="en-US" baseline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Updated on Sept 9, 2011</a:t>
            </a:r>
            <a:endParaRPr lang="en-US" b="1" i="1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 GNP is taken from </a:t>
            </a:r>
            <a:r>
              <a:rPr lang="en-US" dirty="0" err="1" smtClean="0"/>
              <a:t>Balke</a:t>
            </a:r>
            <a:r>
              <a:rPr lang="en-US" dirty="0" smtClean="0"/>
              <a:t> &amp; Gordon (1986</a:t>
            </a:r>
            <a:r>
              <a:rPr lang="en-US" smtClean="0"/>
              <a:t>) Appendix</a:t>
            </a:r>
            <a:r>
              <a:rPr lang="en-US" baseline="0" smtClean="0"/>
              <a:t> B -- http://www.nber.org/chapters/c10036</a:t>
            </a:r>
            <a:endParaRPr lang="en-US" baseline="0" dirty="0" smtClean="0"/>
          </a:p>
          <a:p>
            <a:r>
              <a:rPr lang="en-US" baseline="0" dirty="0" smtClean="0"/>
              <a:t>CPI is taken as the PCUN@USECON (CPI, All Items, NSA) series in </a:t>
            </a:r>
            <a:r>
              <a:rPr lang="en-US" baseline="0" dirty="0" err="1" smtClean="0"/>
              <a:t>Haver</a:t>
            </a:r>
            <a:endParaRPr lang="en-US" baseline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Notes:</a:t>
            </a:r>
          </a:p>
          <a:p>
            <a:r>
              <a:rPr lang="en-US" dirty="0" smtClean="0"/>
              <a:t>1. M2</a:t>
            </a:r>
            <a:r>
              <a:rPr lang="en-US" baseline="0" dirty="0" smtClean="0"/>
              <a:t> growth values are 3-year centered moving averages of M2 values found in Table CJ42-48 of the Historical Statistics of the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28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Notes: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real interest rate series is the difference between the 3-month T-bill (secondary market, FTBS3@USECON) and the CPI inflation rate (year-over-year, PCU@USECON)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nominal interest rate is the 3-month T-bill (secondary market, FTBS3@USECON)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2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background_left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457200"/>
            <a:ext cx="923925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8747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-528638" y="-539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613025" y="-24161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05425" y="-2378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747713" y="3762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0" y="381000"/>
            <a:ext cx="4724400" cy="220980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2667000"/>
            <a:ext cx="4724400" cy="2209800"/>
          </a:xfr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Arial Black" pitchFamily="-65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B4771768-3245-4F10-B8A2-45CC6096392C}" type="slidenum">
              <a:rPr lang="en-US"/>
              <a:pPr/>
              <a:t>‹#›</a:t>
            </a:fld>
            <a:endParaRPr lang="en-US">
              <a:latin typeface="Times" pitchFamily="-10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73FF77-C669-4F5D-8990-03F5C300EE6B}" type="slidenum">
              <a:rPr lang="en-US"/>
              <a:pPr/>
              <a:t>‹#›</a:t>
            </a:fld>
            <a:endParaRPr lang="en-US">
              <a:latin typeface="Times" pitchFamily="-10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295400"/>
            <a:ext cx="20193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295400"/>
            <a:ext cx="59055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59091D-DBAF-4494-98DF-03DCA46EAE4A}" type="slidenum">
              <a:rPr lang="en-US"/>
              <a:pPr/>
              <a:t>‹#›</a:t>
            </a:fld>
            <a:endParaRPr lang="en-US">
              <a:latin typeface="Times" pitchFamily="-10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08C08E-50AD-4D60-ABDE-BFFE94BF9518}" type="slidenum">
              <a:rPr lang="en-US"/>
              <a:pPr/>
              <a:t>‹#›</a:t>
            </a:fld>
            <a:endParaRPr lang="en-US">
              <a:latin typeface="Times" pitchFamily="-10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17D0CA-47E7-40A9-8E3F-627BB0C70DA1}" type="slidenum">
              <a:rPr lang="en-US"/>
              <a:pPr/>
              <a:t>‹#›</a:t>
            </a:fld>
            <a:endParaRPr lang="en-US">
              <a:latin typeface="Times" pitchFamily="-10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57400"/>
            <a:ext cx="396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2057400"/>
            <a:ext cx="396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4A1C0C-ABB5-4E12-984B-1B93E2D89A48}" type="slidenum">
              <a:rPr lang="en-US"/>
              <a:pPr/>
              <a:t>‹#›</a:t>
            </a:fld>
            <a:endParaRPr lang="en-US">
              <a:latin typeface="Times" pitchFamily="-10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2173F4-C830-4B58-B1A4-62FE6ED06DBE}" type="slidenum">
              <a:rPr lang="en-US"/>
              <a:pPr/>
              <a:t>‹#›</a:t>
            </a:fld>
            <a:endParaRPr lang="en-US">
              <a:latin typeface="Times" pitchFamily="-10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CEB382-D554-4DE1-A907-F3844CB2815B}" type="slidenum">
              <a:rPr lang="en-US"/>
              <a:pPr/>
              <a:t>‹#›</a:t>
            </a:fld>
            <a:endParaRPr lang="en-US">
              <a:latin typeface="Times" pitchFamily="-10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F1B97B-26AB-4ACC-B7B9-B1A417A4694C}" type="slidenum">
              <a:rPr lang="en-US"/>
              <a:pPr/>
              <a:t>‹#›</a:t>
            </a:fld>
            <a:endParaRPr lang="en-US">
              <a:latin typeface="Times" pitchFamily="-10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650488-BF8C-4536-AAE7-B0FDAB0755BE}" type="slidenum">
              <a:rPr lang="en-US"/>
              <a:pPr/>
              <a:t>‹#›</a:t>
            </a:fld>
            <a:endParaRPr lang="en-US">
              <a:latin typeface="Times" pitchFamily="-10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CF98CB-88B5-45E6-9218-9818BDDCA69E}" type="slidenum">
              <a:rPr lang="en-US"/>
              <a:pPr/>
              <a:t>‹#›</a:t>
            </a:fld>
            <a:endParaRPr lang="en-US">
              <a:latin typeface="Times" pitchFamily="-10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057400"/>
            <a:ext cx="807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3813" y="8747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-528638" y="-539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613025" y="-24161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5305425" y="-2378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9056688" y="26971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Picture 2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410325"/>
            <a:ext cx="91455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Helvetica" pitchFamily="-108" charset="0"/>
              </a:defRPr>
            </a:lvl1pPr>
          </a:lstStyle>
          <a:p>
            <a:fld id="{E071B3D8-BCDD-40C3-ABE2-2BE70EBF6D1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29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9525">
            <a:solidFill>
              <a:srgbClr val="715A35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65" charset="0"/>
              <a:ea typeface="+mn-ea"/>
            </a:endParaRPr>
          </a:p>
        </p:txBody>
      </p:sp>
      <p:pic>
        <p:nvPicPr>
          <p:cNvPr id="3" name="Picture 13" descr="ppt_header_no logo.bmp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6"/>
        </a:buBlip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15A35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15A35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itchFamily="-108" charset="0"/>
        <a:buChar char="−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810000" y="1066800"/>
            <a:ext cx="5029200" cy="2209800"/>
          </a:xfrm>
        </p:spPr>
        <p:txBody>
          <a:bodyPr/>
          <a:lstStyle/>
          <a:p>
            <a:pPr eaLnBrk="1" hangingPunct="1"/>
            <a:r>
              <a:rPr lang="en-US" sz="3600" i="1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The Fed at 100: Monetary Policy Performance and Lessons from a Century of Central Banking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3505200"/>
            <a:ext cx="5105400" cy="3200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David C. Wheelock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Vice President and Deputy Director of Research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Federal Reserve Bank of St. Louis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December 6, 2013</a:t>
            </a:r>
          </a:p>
          <a:p>
            <a:pPr eaLnBrk="1" hangingPunct="1">
              <a:spcBef>
                <a:spcPts val="1200"/>
              </a:spcBef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views expressed in this presentation are not necessarily official positions of the Federal Reserve Bank of St. Louis or the Federal Reserve System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en-US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ea typeface="ＭＳ Ｐゴシック" pitchFamily="-108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838200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Recovery: No Thanks to the Fed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7848600" cy="399573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ct val="40000"/>
              </a:spcAft>
              <a:buSzPct val="10000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Rapid money supply growth beginning in 1933 (Bank Holiday and deposit insurance ended banking panics; gold inflows increased the money supply; no Fed actions) </a:t>
            </a:r>
          </a:p>
          <a:p>
            <a:pPr>
              <a:lnSpc>
                <a:spcPct val="90000"/>
              </a:lnSpc>
              <a:spcAft>
                <a:spcPct val="40000"/>
              </a:spcAft>
              <a:buFontTx/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 rising price level</a:t>
            </a:r>
          </a:p>
          <a:p>
            <a:pPr>
              <a:lnSpc>
                <a:spcPct val="90000"/>
              </a:lnSpc>
              <a:spcAft>
                <a:spcPct val="40000"/>
              </a:spcAft>
              <a:buFontTx/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 falling real interest rate </a:t>
            </a:r>
          </a:p>
          <a:p>
            <a:pPr>
              <a:lnSpc>
                <a:spcPct val="90000"/>
              </a:lnSpc>
              <a:spcAft>
                <a:spcPct val="40000"/>
              </a:spcAft>
              <a:buFontTx/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 increased spending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6799"/>
            <a:ext cx="9144000" cy="852265"/>
          </a:xfrm>
        </p:spPr>
        <p:txBody>
          <a:bodyPr>
            <a:no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Real Interest Rate and Business Investment</a:t>
            </a: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0" y="64008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Last Observation: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1941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455209"/>
              </p:ext>
            </p:extLst>
          </p:nvPr>
        </p:nvGraphicFramePr>
        <p:xfrm>
          <a:off x="228600" y="1901952"/>
          <a:ext cx="8686800" cy="449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686800" cy="838200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M2 &amp; Nominal GNP, 1929 - 1941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0" y="64008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Sources: National Bureau of Economic Research &amp;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Haver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Analytics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Last Observation: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December Q4-1941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032985"/>
              </p:ext>
            </p:extLst>
          </p:nvPr>
        </p:nvGraphicFramePr>
        <p:xfrm>
          <a:off x="228600" y="1901952"/>
          <a:ext cx="8686800" cy="449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313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077200" cy="838200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Some Lessons from the Great Depression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077200" cy="4572000"/>
          </a:xfrm>
        </p:spPr>
        <p:txBody>
          <a:bodyPr/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Money matters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central bank should respond aggressively to crises (lender of last resort);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central bank should strongly resist deflation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Financial crises can have serious macroeconomic impacts</a:t>
            </a:r>
          </a:p>
          <a:p>
            <a:pPr lvl="1">
              <a:buClrTx/>
              <a:buSzPct val="100000"/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Recessions associated with financial crises tend to be more severe than others and recoveries are sluggish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 effort required to produce a vigorous recovery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Regime changes may be needed to restore confidence in banks and sustain recovery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077200" cy="838200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More Mistakes: The Great Inflation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0" y="64008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Source: Federal Reserve Board, Bureau of Labor Statistics &amp;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Haver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Analytics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Last Observation: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1995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555848"/>
              </p:ext>
            </p:extLst>
          </p:nvPr>
        </p:nvGraphicFramePr>
        <p:xfrm>
          <a:off x="233753" y="1904999"/>
          <a:ext cx="8676495" cy="4495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077200" cy="838200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Where was the Fed?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077200" cy="4267200"/>
          </a:xfrm>
        </p:spPr>
        <p:txBody>
          <a:bodyPr/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Misled by nominal interest rates again – the real rate was low, sometimes negative, encouraging borrowing and spending. Monetary policy was not “tight.”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Misled by the “Phillips Curve” – policymakers believed that unemployment could be reduced permanently by allowing a higher inflation rate.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Incorrect ideas about the causes of inflation (budget deficits, oil shocks, labor unions, etc.)</a:t>
            </a:r>
          </a:p>
          <a:p>
            <a:pPr>
              <a:buSzPct val="100000"/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077200" cy="838200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Nominal &amp; Real Interest Rates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0" y="64008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Source: Federal Reserve Board, Bureau of Labor Statistics &amp;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Haver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Analytics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Last Observation: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December 1985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747647"/>
              </p:ext>
            </p:extLst>
          </p:nvPr>
        </p:nvGraphicFramePr>
        <p:xfrm>
          <a:off x="235362" y="1905000"/>
          <a:ext cx="8673276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3564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077200" cy="838200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Phillips Curve 1959-68 &amp; 1969-85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0" y="64008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Source: Federal Reserve Board, Bureau of Labor Statistics &amp;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Haver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Analytics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Last Observation: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1985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545942"/>
              </p:ext>
            </p:extLst>
          </p:nvPr>
        </p:nvGraphicFramePr>
        <p:xfrm>
          <a:off x="4953000" y="2289047"/>
          <a:ext cx="3950208" cy="3273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955419"/>
              </p:ext>
            </p:extLst>
          </p:nvPr>
        </p:nvGraphicFramePr>
        <p:xfrm>
          <a:off x="236220" y="2289048"/>
          <a:ext cx="3950208" cy="3273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43200" y="5544979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Unemployment Rate</a:t>
            </a:r>
            <a:endParaRPr lang="en-US" sz="1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5544978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Unemployment Rate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077200" cy="838200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Lessons from the Great Inflation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077200" cy="4267200"/>
          </a:xfrm>
        </p:spPr>
        <p:txBody>
          <a:bodyPr/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Inflation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monetary phenomenon (just as deflation was a monetary phenomenon in the 1930s)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stance of monetary policy is reflected in the real interest rate, not the nominal rate (again, like the 1930s)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long-run tradeoff between inflation and unemployment</a:t>
            </a:r>
          </a:p>
          <a:p>
            <a:pPr lvl="1">
              <a:buClrTx/>
              <a:buSzPct val="100000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Monetary policy cannot permanently lower the unemployment rate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(long-run monetary neutrality)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077200" cy="838200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Lessons Learned? Policy in 2007-09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153400" cy="4267200"/>
          </a:xfrm>
        </p:spPr>
        <p:txBody>
          <a:bodyPr/>
          <a:lstStyle/>
          <a:p>
            <a:pPr lvl="0">
              <a:buSzPct val="100000"/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“Lender of Last Resort”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(financial stability) actions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ClrTx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Loan facilities for banks and other financial firms (TAF, PDCF, etc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ClrTx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Special facilities for specific firms (Bear Stearns, AIG)</a:t>
            </a:r>
          </a:p>
          <a:p>
            <a:pPr lvl="1">
              <a:buClrTx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“Stress Tests” for the largest firms (made permanent)</a:t>
            </a:r>
          </a:p>
          <a:p>
            <a:pPr lvl="0">
              <a:buSzPct val="100000"/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Monetary Policy actions:</a:t>
            </a:r>
          </a:p>
          <a:p>
            <a:pPr lvl="1">
              <a:buClrTx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Cut interest rates (ultimately to zero)</a:t>
            </a:r>
          </a:p>
          <a:p>
            <a:pPr lvl="1">
              <a:buClrTx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Forward guidance </a:t>
            </a:r>
          </a:p>
          <a:p>
            <a:pPr lvl="1">
              <a:buClrTx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Treasury and MBS purchases (“QE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”)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deflation; no depression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077200" cy="838200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End the Fed?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2133600"/>
            <a:ext cx="8074152" cy="4114800"/>
          </a:xfrm>
        </p:spPr>
        <p:txBody>
          <a:bodyPr/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Fed’s response to the recent financial crisis was vigorous and controversial; monetary policy remains controversial</a:t>
            </a:r>
          </a:p>
          <a:p>
            <a:pPr lvl="1">
              <a:buClrTx/>
              <a:buSzPct val="100000"/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Need to distinguish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crisis response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(lender of last resort) from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monetary policy response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the recession and beyond</a:t>
            </a:r>
          </a:p>
          <a:p>
            <a:pPr lvl="1">
              <a:buClrTx/>
              <a:buSzPct val="100000"/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Fed now views financial stability and monetary policy as “coequal” responsibilities of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central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bank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Bernanke, 2013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has Fed policy been shaped by events in the Fed’s first 100 years, especially the Great Depression and the Great Inflation?</a:t>
            </a:r>
          </a:p>
          <a:p>
            <a:pPr marL="0" indent="0">
              <a:buSzPct val="100000"/>
              <a:buNone/>
            </a:pP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Looking Forward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Fed drew lessons from prior crises, especially the Great Depression, in 2007-09.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With inflation low, the Fed has also apparently avoided the mistakes of the Great Inflation, but much of the history of the current episode remains to be written.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962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8077200" cy="762000"/>
          </a:xfrm>
        </p:spPr>
        <p:txBody>
          <a:bodyPr/>
          <a:lstStyle/>
          <a:p>
            <a:r>
              <a:rPr lang="en-US" i="1" dirty="0" smtClean="0"/>
              <a:t>In the Beginning, Financial Stability was the Only Goal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Fed’s founders sought to prevent banking panics by “furnishing an elastic currency.”</a:t>
            </a:r>
          </a:p>
          <a:p>
            <a:pPr lvl="1">
              <a:buClrTx/>
              <a:buSzPct val="100000"/>
            </a:pPr>
            <a:r>
              <a:rPr lang="en-US" dirty="0" smtClean="0"/>
              <a:t>The Fed would “rediscount” commercial paper (loans) for member banks in exchange for currency (Federal Reserve notes) and reserve deposits.</a:t>
            </a:r>
          </a:p>
          <a:p>
            <a:pPr lvl="1">
              <a:buClrTx/>
              <a:buSzPct val="100000"/>
            </a:pPr>
            <a:r>
              <a:rPr lang="en-US" dirty="0" smtClean="0"/>
              <a:t>The Fed supplied currency and reserves passively (against acceptable collateral) to satisfy demand.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/>
              <a:t>The founders did not conceive of </a:t>
            </a:r>
            <a:r>
              <a:rPr lang="en-US" i="1" dirty="0" smtClean="0"/>
              <a:t>monetary policy </a:t>
            </a:r>
            <a:r>
              <a:rPr lang="en-US" dirty="0" smtClean="0"/>
              <a:t>as we think of it today. The gold standard and adherence to “real bills” principles would ensure an optimal money supply (i.e., support economic activity without inflation).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80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The Great Depression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/>
              <a:t>A successful first 15 years, 1914-29</a:t>
            </a:r>
          </a:p>
          <a:p>
            <a:pPr lvl="1">
              <a:buClrTx/>
            </a:pPr>
            <a:r>
              <a:rPr lang="en-US" dirty="0" smtClean="0"/>
              <a:t>No crises</a:t>
            </a:r>
          </a:p>
          <a:p>
            <a:pPr lvl="1">
              <a:buClrTx/>
            </a:pPr>
            <a:r>
              <a:rPr lang="en-US" dirty="0"/>
              <a:t>Price stability</a:t>
            </a:r>
          </a:p>
          <a:p>
            <a:pPr lvl="1">
              <a:buClrTx/>
            </a:pPr>
            <a:r>
              <a:rPr lang="en-US" dirty="0" smtClean="0"/>
              <a:t>Federal Reserve credit eliminated the seasonal fluctuations in interest rates</a:t>
            </a:r>
          </a:p>
          <a:p>
            <a:pPr lvl="1">
              <a:buClrTx/>
            </a:pPr>
            <a:r>
              <a:rPr lang="en-US" dirty="0" smtClean="0"/>
              <a:t>The Fed learned to use open-market operations to influence interest rates and achieve macro objectives, i.e., to conduct monetary policy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/>
              <a:t>But, then there was the Great Depression</a:t>
            </a:r>
          </a:p>
          <a:p>
            <a:pPr lvl="1">
              <a:buClrTx/>
            </a:pPr>
            <a:r>
              <a:rPr lang="en-US" dirty="0" smtClean="0">
                <a:solidFill>
                  <a:srgbClr val="000000"/>
                </a:solidFill>
              </a:rPr>
              <a:t>Banking panics returned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buClrTx/>
            </a:pPr>
            <a:r>
              <a:rPr lang="en-US" dirty="0">
                <a:solidFill>
                  <a:srgbClr val="000000"/>
                </a:solidFill>
              </a:rPr>
              <a:t>Severe economic collapse with a </a:t>
            </a:r>
            <a:r>
              <a:rPr lang="en-US" dirty="0" smtClean="0">
                <a:solidFill>
                  <a:srgbClr val="000000"/>
                </a:solidFill>
              </a:rPr>
              <a:t>prolonged </a:t>
            </a:r>
            <a:r>
              <a:rPr lang="en-US" dirty="0">
                <a:solidFill>
                  <a:srgbClr val="000000"/>
                </a:solidFill>
              </a:rPr>
              <a:t>recovery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8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838200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Great Depression and Great Recession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243254"/>
              </p:ext>
            </p:extLst>
          </p:nvPr>
        </p:nvGraphicFramePr>
        <p:xfrm>
          <a:off x="419100" y="2438400"/>
          <a:ext cx="8305800" cy="32478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61160"/>
                <a:gridCol w="1310640"/>
                <a:gridCol w="1828800"/>
                <a:gridCol w="1844040"/>
                <a:gridCol w="1661160"/>
              </a:tblGrid>
              <a:tr h="1295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  <a:cs typeface="Times New Roman" pitchFamily="18" charset="0"/>
                        </a:rPr>
                        <a:t>Period</a:t>
                      </a:r>
                      <a:endParaRPr lang="en-US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Times New Roman" pitchFamily="18" charset="0"/>
                        </a:rPr>
                        <a:t>Length in Months</a:t>
                      </a:r>
                      <a:endParaRPr lang="en-US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Times New Roman" pitchFamily="18" charset="0"/>
                        </a:rPr>
                        <a:t>Real GDP: Percent Decline Peak to Trough</a:t>
                      </a:r>
                      <a:endParaRPr lang="en-US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Times New Roman" pitchFamily="18" charset="0"/>
                        </a:rPr>
                        <a:t>Unemployment</a:t>
                      </a:r>
                      <a:r>
                        <a:rPr lang="en-US" baseline="0" dirty="0" smtClean="0">
                          <a:latin typeface="+mj-lt"/>
                          <a:cs typeface="Times New Roman" pitchFamily="18" charset="0"/>
                        </a:rPr>
                        <a:t>: Max Value During Recession</a:t>
                      </a:r>
                      <a:endParaRPr lang="en-US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Times New Roman" pitchFamily="18" charset="0"/>
                        </a:rPr>
                        <a:t>CPI: Percent Change Peak to Trough</a:t>
                      </a:r>
                      <a:endParaRPr lang="en-US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623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  <a:cs typeface="Times New Roman" pitchFamily="18" charset="0"/>
                        </a:rPr>
                        <a:t>1929-33</a:t>
                      </a:r>
                      <a:endParaRPr lang="en-US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Times New Roman" pitchFamily="18" charset="0"/>
                        </a:rPr>
                        <a:t>43</a:t>
                      </a:r>
                      <a:endParaRPr lang="en-US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itchFamily="18" charset="2"/>
                          <a:cs typeface="Times New Roman" pitchFamily="18" charset="0"/>
                        </a:rPr>
                        <a:t>-</a:t>
                      </a:r>
                      <a:r>
                        <a:rPr lang="en-US" dirty="0" smtClean="0">
                          <a:latin typeface="+mj-lt"/>
                          <a:cs typeface="Times New Roman" pitchFamily="18" charset="0"/>
                        </a:rPr>
                        <a:t>36.2%</a:t>
                      </a:r>
                      <a:endParaRPr lang="en-US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Times New Roman" pitchFamily="18" charset="0"/>
                        </a:rPr>
                        <a:t>25.4%</a:t>
                      </a:r>
                      <a:endParaRPr lang="en-US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itchFamily="18" charset="2"/>
                          <a:cs typeface="Times New Roman" pitchFamily="18" charset="0"/>
                        </a:rPr>
                        <a:t>-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27.2</a:t>
                      </a:r>
                      <a:r>
                        <a:rPr lang="en-US" dirty="0" smtClean="0">
                          <a:latin typeface="+mj-lt"/>
                          <a:cs typeface="Times New Roman" pitchFamily="18" charset="0"/>
                        </a:rPr>
                        <a:t>%</a:t>
                      </a:r>
                      <a:endParaRPr lang="en-US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623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  <a:cs typeface="Times New Roman" pitchFamily="18" charset="0"/>
                        </a:rPr>
                        <a:t>2007-09</a:t>
                      </a:r>
                      <a:endParaRPr lang="en-US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Times New Roman" pitchFamily="18" charset="0"/>
                        </a:rPr>
                        <a:t>18</a:t>
                      </a:r>
                      <a:endParaRPr lang="en-US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itchFamily="18" charset="2"/>
                          <a:cs typeface="Times New Roman" pitchFamily="18" charset="0"/>
                        </a:rPr>
                        <a:t>-</a:t>
                      </a:r>
                      <a:r>
                        <a:rPr lang="en-US" dirty="0" smtClean="0">
                          <a:latin typeface="+mj-lt"/>
                          <a:cs typeface="Times New Roman" pitchFamily="18" charset="0"/>
                        </a:rPr>
                        <a:t>4.7%</a:t>
                      </a:r>
                      <a:endParaRPr lang="en-US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Times New Roman" pitchFamily="18" charset="0"/>
                        </a:rPr>
                        <a:t>10.0%</a:t>
                      </a:r>
                      <a:endParaRPr lang="en-US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Times New Roman" pitchFamily="18" charset="0"/>
                        </a:rPr>
                        <a:t>1.6%</a:t>
                      </a:r>
                      <a:endParaRPr lang="en-US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686800" cy="838200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Banking Crises Brought Deflation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0" y="64008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Sources: National Bureau of Economic Research, Bureau of Labor Statistics &amp;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Haver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Analytics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Last Observation: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December 1933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289671"/>
              </p:ext>
            </p:extLst>
          </p:nvPr>
        </p:nvGraphicFramePr>
        <p:xfrm>
          <a:off x="230717" y="1905001"/>
          <a:ext cx="8682567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>
            <a:off x="1981200" y="228600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657600" y="27432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562474" y="3048000"/>
            <a:ext cx="1990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UK off gold standard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953000" y="3309610"/>
            <a:ext cx="0" cy="4241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324600" y="4145265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Final Banking Panic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953000" y="26670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Second Banking Panic</a:t>
            </a:r>
            <a:endParaRPr lang="en-US" sz="1400" dirty="0"/>
          </a:p>
        </p:txBody>
      </p:sp>
      <p:cxnSp>
        <p:nvCxnSpPr>
          <p:cNvPr id="5" name="Straight Arrow Connector 4"/>
          <p:cNvCxnSpPr>
            <a:stCxn id="2" idx="1"/>
          </p:cNvCxnSpPr>
          <p:nvPr/>
        </p:nvCxnSpPr>
        <p:spPr bwMode="auto">
          <a:xfrm flipH="1">
            <a:off x="4267200" y="2820889"/>
            <a:ext cx="685800" cy="3809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077200" cy="762000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Fed’s Tepid Response to Crises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773715"/>
              </p:ext>
            </p:extLst>
          </p:nvPr>
        </p:nvGraphicFramePr>
        <p:xfrm>
          <a:off x="232833" y="1905001"/>
          <a:ext cx="8682567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0" y="64008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Sources: Federal Reserve Board,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Banking and Monetary Statistics 1914-1941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Last Observation: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December 1934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839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077200" cy="838200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Where was the Fed?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077200" cy="4267200"/>
          </a:xfrm>
        </p:spPr>
        <p:txBody>
          <a:bodyPr/>
          <a:lstStyle/>
          <a:p>
            <a:pPr marL="0" indent="0">
              <a:buSzPct val="10000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Fed officials misinterpreted financial conditions: They viewed a lack 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discount window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borrowing and low nominal interest rates as evidence of monetary ease. 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However, the discount window was closed to nonmember banks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required collateral, and entailed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stigma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not a good signal of banking conditions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ClrTx/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Deflation caused the real interest rate to rise, which increased the cost of borrowing and discouraged investment spending. Low nominal rates reflected a collapsing economy, not monetary ease.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838200"/>
          </a:xfrm>
        </p:spPr>
        <p:txBody>
          <a:bodyPr/>
          <a:lstStyle/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Deflation Caused Nominal and Real Interest Rates to Diverge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6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Last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Observation: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December 1933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043727"/>
              </p:ext>
            </p:extLst>
          </p:nvPr>
        </p:nvGraphicFramePr>
        <p:xfrm>
          <a:off x="230717" y="1905001"/>
          <a:ext cx="8682567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38600" y="2057400"/>
            <a:ext cx="434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Real </a:t>
            </a:r>
            <a:r>
              <a:rPr lang="en-US" sz="2200" i="1" dirty="0" err="1" smtClean="0"/>
              <a:t>i</a:t>
            </a:r>
            <a:r>
              <a:rPr lang="en-US" sz="2200" dirty="0" smtClean="0"/>
              <a:t> = Nominal </a:t>
            </a:r>
            <a:r>
              <a:rPr lang="en-US" sz="2200" i="1" dirty="0" err="1" smtClean="0"/>
              <a:t>i</a:t>
            </a:r>
            <a:r>
              <a:rPr lang="en-US" sz="2200" dirty="0" smtClean="0"/>
              <a:t> – Inflation Rate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dSTL">
  <a:themeElements>
    <a:clrScheme name="FedST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edSTL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FedST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Stung:Projects:PA0526 Fed Generic PowerPoint:FedSTL.pot</Template>
  <TotalTime>6893</TotalTime>
  <Words>1415</Words>
  <Application>Microsoft Macintosh PowerPoint</Application>
  <PresentationFormat>On-screen Show (4:3)</PresentationFormat>
  <Paragraphs>173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FedSTL</vt:lpstr>
      <vt:lpstr>The Fed at 100: Monetary Policy Performance and Lessons from a Century of Central Banking</vt:lpstr>
      <vt:lpstr>End the Fed?</vt:lpstr>
      <vt:lpstr>In the Beginning, Financial Stability was the Only Goal</vt:lpstr>
      <vt:lpstr>The Great Depression</vt:lpstr>
      <vt:lpstr>The Great Depression and Great Recession</vt:lpstr>
      <vt:lpstr>Banking Crises Brought Deflation</vt:lpstr>
      <vt:lpstr>The Fed’s Tepid Response to Crises</vt:lpstr>
      <vt:lpstr>Where was the Fed?</vt:lpstr>
      <vt:lpstr>Deflation Caused Nominal and Real Interest Rates to Diverge</vt:lpstr>
      <vt:lpstr>Recovery: No Thanks to the Fed</vt:lpstr>
      <vt:lpstr>The Real Interest Rate and Business Investment</vt:lpstr>
      <vt:lpstr>M2 &amp; Nominal GNP, 1929 - 1941</vt:lpstr>
      <vt:lpstr>Some Lessons from the Great Depression</vt:lpstr>
      <vt:lpstr>More Mistakes: The Great Inflation</vt:lpstr>
      <vt:lpstr>Where was the Fed?</vt:lpstr>
      <vt:lpstr>Nominal &amp; Real Interest Rates</vt:lpstr>
      <vt:lpstr>Phillips Curve 1959-68 &amp; 1969-85</vt:lpstr>
      <vt:lpstr>Lessons from the Great Inflation</vt:lpstr>
      <vt:lpstr>Lessons Learned? Policy in 2007-09</vt:lpstr>
      <vt:lpstr>Looking Forward</vt:lpstr>
    </vt:vector>
  </TitlesOfParts>
  <Company>א䀀׫䦜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Reserve Bank of St. Louis</dc:title>
  <dc:creator>Trial User</dc:creator>
  <cp:lastModifiedBy>Quinlan Intern</cp:lastModifiedBy>
  <cp:revision>926</cp:revision>
  <dcterms:created xsi:type="dcterms:W3CDTF">2009-04-13T15:25:42Z</dcterms:created>
  <dcterms:modified xsi:type="dcterms:W3CDTF">2014-02-03T20:37:38Z</dcterms:modified>
</cp:coreProperties>
</file>